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3700" r:id="rId3"/>
    <p:sldId id="3687" r:id="rId4"/>
    <p:sldId id="3689" r:id="rId5"/>
    <p:sldId id="3690" r:id="rId6"/>
    <p:sldId id="3683" r:id="rId7"/>
    <p:sldId id="3686" r:id="rId8"/>
    <p:sldId id="3684" r:id="rId9"/>
    <p:sldId id="374" r:id="rId10"/>
    <p:sldId id="3688" r:id="rId11"/>
    <p:sldId id="3702" r:id="rId12"/>
    <p:sldId id="378" r:id="rId13"/>
    <p:sldId id="269" r:id="rId14"/>
    <p:sldId id="3677" r:id="rId15"/>
    <p:sldId id="395" r:id="rId16"/>
    <p:sldId id="3703" r:id="rId17"/>
    <p:sldId id="3701" r:id="rId18"/>
    <p:sldId id="3585" r:id="rId19"/>
    <p:sldId id="3593" r:id="rId20"/>
    <p:sldId id="3594" r:id="rId21"/>
    <p:sldId id="3595" r:id="rId22"/>
    <p:sldId id="3704" r:id="rId23"/>
    <p:sldId id="3705" r:id="rId24"/>
    <p:sldId id="3699" r:id="rId25"/>
    <p:sldId id="3691" r:id="rId26"/>
    <p:sldId id="3693" r:id="rId27"/>
    <p:sldId id="3685" r:id="rId28"/>
    <p:sldId id="3696" r:id="rId29"/>
    <p:sldId id="3697" r:id="rId30"/>
    <p:sldId id="3694" r:id="rId31"/>
    <p:sldId id="36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Research Manifold" id="{D3B3672A-FD55-7640-8492-001D905643E3}">
          <p14:sldIdLst>
            <p14:sldId id="256"/>
            <p14:sldId id="3700"/>
            <p14:sldId id="3687"/>
            <p14:sldId id="3689"/>
            <p14:sldId id="3690"/>
            <p14:sldId id="3683"/>
            <p14:sldId id="3686"/>
            <p14:sldId id="3684"/>
            <p14:sldId id="374"/>
            <p14:sldId id="3688"/>
          </p14:sldIdLst>
        </p14:section>
        <p14:section name="Where Good Ideas Come From" id="{EC930936-3777-4E4E-B2B9-6B6FC6602EE7}">
          <p14:sldIdLst>
            <p14:sldId id="3702"/>
            <p14:sldId id="378"/>
            <p14:sldId id="269"/>
            <p14:sldId id="3677"/>
            <p14:sldId id="395"/>
          </p14:sldIdLst>
        </p14:section>
        <p14:section name="Temperature Versus Reasoning" id="{10B8042F-2A30-6F45-BFB1-F0E37F356E09}">
          <p14:sldIdLst>
            <p14:sldId id="3703"/>
            <p14:sldId id="3701"/>
            <p14:sldId id="3585"/>
            <p14:sldId id="3593"/>
            <p14:sldId id="3594"/>
            <p14:sldId id="3595"/>
            <p14:sldId id="3704"/>
            <p14:sldId id="3705"/>
          </p14:sldIdLst>
        </p14:section>
        <p14:section name="2026 The Year of the Centaur" id="{E6B2AF8D-370A-5347-8033-C4E5A9348359}">
          <p14:sldIdLst>
            <p14:sldId id="3699"/>
            <p14:sldId id="3691"/>
            <p14:sldId id="3693"/>
            <p14:sldId id="3685"/>
            <p14:sldId id="3696"/>
            <p14:sldId id="3697"/>
            <p14:sldId id="3694"/>
            <p14:sldId id="36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85"/>
    <p:restoredTop sz="94694"/>
  </p:normalViewPr>
  <p:slideViewPr>
    <p:cSldViewPr snapToGrid="0">
      <p:cViewPr varScale="1">
        <p:scale>
          <a:sx n="121" d="100"/>
          <a:sy n="121" d="100"/>
        </p:scale>
        <p:origin x="528"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4AF05-E36A-B04D-B791-6380B9DD6ECD}" type="datetimeFigureOut">
              <a:rPr lang="en-US" smtClean="0"/>
              <a:t>1/26/26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41B02-08AD-5B44-841C-1DF1559A3799}" type="slidenum">
              <a:rPr lang="en-US" smtClean="0"/>
              <a:t>‹#›</a:t>
            </a:fld>
            <a:endParaRPr lang="en-US"/>
          </a:p>
        </p:txBody>
      </p:sp>
    </p:spTree>
    <p:extLst>
      <p:ext uri="{BB962C8B-B14F-4D97-AF65-F5344CB8AC3E}">
        <p14:creationId xmlns:p14="http://schemas.microsoft.com/office/powerpoint/2010/main" val="3759048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b2b775cf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b2b775cf5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3" name="Google Shape;1103;g2b2b775cf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GB"/>
              <a:t>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Fire Aim</a:t>
            </a:r>
          </a:p>
        </p:txBody>
      </p:sp>
      <p:sp>
        <p:nvSpPr>
          <p:cNvPr id="4" name="Slide Number Placeholder 3"/>
          <p:cNvSpPr>
            <a:spLocks noGrp="1"/>
          </p:cNvSpPr>
          <p:nvPr>
            <p:ph type="sldNum" sz="quarter" idx="10"/>
          </p:nvPr>
        </p:nvSpPr>
        <p:spPr/>
        <p:txBody>
          <a:bodyPr/>
          <a:lstStyle/>
          <a:p>
            <a:fld id="{E58E1198-E0E8-EA41-A005-0B312A103C0C}" type="slidenum">
              <a:rPr lang="en-US" smtClean="0"/>
              <a:t>8</a:t>
            </a:fld>
            <a:endParaRPr lang="en-US"/>
          </a:p>
        </p:txBody>
      </p:sp>
    </p:spTree>
    <p:extLst>
      <p:ext uri="{BB962C8B-B14F-4D97-AF65-F5344CB8AC3E}">
        <p14:creationId xmlns:p14="http://schemas.microsoft.com/office/powerpoint/2010/main" val="156035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8E1198-E0E8-EA41-A005-0B312A103C0C}" type="slidenum">
              <a:rPr lang="en-US" smtClean="0"/>
              <a:t>9</a:t>
            </a:fld>
            <a:endParaRPr lang="en-US"/>
          </a:p>
        </p:txBody>
      </p:sp>
    </p:spTree>
    <p:extLst>
      <p:ext uri="{BB962C8B-B14F-4D97-AF65-F5344CB8AC3E}">
        <p14:creationId xmlns:p14="http://schemas.microsoft.com/office/powerpoint/2010/main" val="60071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Fiddle with </a:t>
            </a:r>
            <a:r>
              <a:rPr lang="en-US" dirty="0" err="1"/>
              <a:t>massesNc</a:t>
            </a:r>
            <a:r>
              <a:rPr lang="en-US" dirty="0"/>
              <a:t> </a:t>
            </a:r>
          </a:p>
        </p:txBody>
      </p:sp>
      <p:sp>
        <p:nvSpPr>
          <p:cNvPr id="4" name="Slide Number Placeholder 3"/>
          <p:cNvSpPr>
            <a:spLocks noGrp="1"/>
          </p:cNvSpPr>
          <p:nvPr>
            <p:ph type="sldNum" sz="quarter" idx="5"/>
          </p:nvPr>
        </p:nvSpPr>
        <p:spPr/>
        <p:txBody>
          <a:bodyPr/>
          <a:lstStyle/>
          <a:p>
            <a:fld id="{E4641B02-08AD-5B44-841C-1DF1559A3799}" type="slidenum">
              <a:rPr lang="en-US" smtClean="0"/>
              <a:t>10</a:t>
            </a:fld>
            <a:endParaRPr lang="en-US"/>
          </a:p>
        </p:txBody>
      </p:sp>
    </p:spTree>
    <p:extLst>
      <p:ext uri="{BB962C8B-B14F-4D97-AF65-F5344CB8AC3E}">
        <p14:creationId xmlns:p14="http://schemas.microsoft.com/office/powerpoint/2010/main" val="2326843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Fractal Patterns</a:t>
            </a:r>
          </a:p>
          <a:p>
            <a:endParaRPr lang="en-US" dirty="0"/>
          </a:p>
        </p:txBody>
      </p:sp>
      <p:sp>
        <p:nvSpPr>
          <p:cNvPr id="4" name="Slide Number Placeholder 3"/>
          <p:cNvSpPr>
            <a:spLocks noGrp="1"/>
          </p:cNvSpPr>
          <p:nvPr>
            <p:ph type="sldNum" sz="quarter" idx="5"/>
          </p:nvPr>
        </p:nvSpPr>
        <p:spPr/>
        <p:txBody>
          <a:bodyPr/>
          <a:lstStyle/>
          <a:p>
            <a:fld id="{E58E1198-E0E8-EA41-A005-0B312A103C0C}" type="slidenum">
              <a:rPr lang="en-US" smtClean="0"/>
              <a:t>12</a:t>
            </a:fld>
            <a:endParaRPr lang="en-US"/>
          </a:p>
        </p:txBody>
      </p:sp>
    </p:spTree>
    <p:extLst>
      <p:ext uri="{BB962C8B-B14F-4D97-AF65-F5344CB8AC3E}">
        <p14:creationId xmlns:p14="http://schemas.microsoft.com/office/powerpoint/2010/main" val="3974546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A9B15C-F758-4E44-BFB0-54E08998626E}" type="slidenum">
              <a:rPr lang="en-US" smtClean="0"/>
              <a:t>13</a:t>
            </a:fld>
            <a:endParaRPr lang="en-US"/>
          </a:p>
        </p:txBody>
      </p:sp>
    </p:spTree>
    <p:extLst>
      <p:ext uri="{BB962C8B-B14F-4D97-AF65-F5344CB8AC3E}">
        <p14:creationId xmlns:p14="http://schemas.microsoft.com/office/powerpoint/2010/main" val="163922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15F68-5D75-DA20-A6E7-FB06D1580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CFB8C-2090-836A-7914-B3767999D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0FA89-5B0E-7142-C205-776B9EB565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DA0976-6797-F32A-FF6E-CCEF6B425466}"/>
              </a:ext>
            </a:extLst>
          </p:cNvPr>
          <p:cNvSpPr>
            <a:spLocks noGrp="1"/>
          </p:cNvSpPr>
          <p:nvPr>
            <p:ph type="sldNum" sz="quarter" idx="10"/>
          </p:nvPr>
        </p:nvSpPr>
        <p:spPr/>
        <p:txBody>
          <a:bodyPr/>
          <a:lstStyle/>
          <a:p>
            <a:fld id="{E58E1198-E0E8-EA41-A005-0B312A103C0C}" type="slidenum">
              <a:rPr lang="en-US" smtClean="0"/>
              <a:t>15</a:t>
            </a:fld>
            <a:endParaRPr lang="en-US"/>
          </a:p>
        </p:txBody>
      </p:sp>
    </p:spTree>
    <p:extLst>
      <p:ext uri="{BB962C8B-B14F-4D97-AF65-F5344CB8AC3E}">
        <p14:creationId xmlns:p14="http://schemas.microsoft.com/office/powerpoint/2010/main" val="1879361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508A-DB95-8EA9-5E9B-8DB47927A65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F5988F1-D96B-51BE-E301-0F420DA71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8ED2114-7091-EA16-0E4E-E27BA4350CE8}"/>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651BC882-E68A-5976-6241-043D4B6ED9A0}"/>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9238E148-4CB9-0C79-9B8A-79AC17ECF648}"/>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1347384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396B-B2BC-0FF3-951D-0D2A09B8DE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162132-3022-0FE1-B2B6-CE3AF8A72D2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25EDBB-0686-2B9E-CBBC-EDE2559B17CE}"/>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325940A0-62E3-99CC-8A67-EBA4CF34E51E}"/>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11CC5365-86B9-FD1B-8A21-A0AE9EA0BBC5}"/>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1514013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CC2E3D-E8E4-6535-B218-D64E47E23AD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DAA878-D8EE-6FC5-A060-A48F519313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BAAC86-40D1-A126-3FB8-3F8EDCF9BEB9}"/>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D582EED7-CDDD-B80A-9A8D-6C1E75ED62B2}"/>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2228C25C-670A-D8A3-DCA2-CFDC96C56D4A}"/>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67851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tted bg 1 col">
  <p:cSld name="Dotted bg 1 col">
    <p:spTree>
      <p:nvGrpSpPr>
        <p:cNvPr id="1" name="Shape 565"/>
        <p:cNvGrpSpPr/>
        <p:nvPr/>
      </p:nvGrpSpPr>
      <p:grpSpPr>
        <a:xfrm>
          <a:off x="0" y="0"/>
          <a:ext cx="0" cy="0"/>
          <a:chOff x="0" y="0"/>
          <a:chExt cx="0" cy="0"/>
        </a:xfrm>
      </p:grpSpPr>
      <p:pic>
        <p:nvPicPr>
          <p:cNvPr id="566" name="Google Shape;566;p57"/>
          <p:cNvPicPr preferRelativeResize="0"/>
          <p:nvPr/>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7645397" cy="6858000"/>
          </a:xfrm>
          <a:prstGeom prst="rect">
            <a:avLst/>
          </a:prstGeom>
          <a:noFill/>
          <a:ln>
            <a:noFill/>
          </a:ln>
        </p:spPr>
      </p:pic>
      <p:sp>
        <p:nvSpPr>
          <p:cNvPr id="567" name="Google Shape;567;p57"/>
          <p:cNvSpPr txBox="1">
            <a:spLocks noGrp="1"/>
          </p:cNvSpPr>
          <p:nvPr>
            <p:ph type="body" idx="1"/>
          </p:nvPr>
        </p:nvSpPr>
        <p:spPr>
          <a:xfrm>
            <a:off x="540000" y="1597027"/>
            <a:ext cx="4586400" cy="428800"/>
          </a:xfrm>
          <a:prstGeom prst="rect">
            <a:avLst/>
          </a:prstGeom>
          <a:noFill/>
          <a:ln>
            <a:noFill/>
          </a:ln>
        </p:spPr>
        <p:txBody>
          <a:bodyPr spcFirstLastPara="1" wrap="square" lIns="0" tIns="0" rIns="0" bIns="0" anchor="t" anchorCtr="0">
            <a:noAutofit/>
          </a:bodyPr>
          <a:lstStyle>
            <a:lvl1pPr marL="609585" lvl="0" indent="-304792" algn="l" rtl="0">
              <a:lnSpc>
                <a:spcPct val="90000"/>
              </a:lnSpc>
              <a:spcBef>
                <a:spcPts val="0"/>
              </a:spcBef>
              <a:spcAft>
                <a:spcPts val="0"/>
              </a:spcAft>
              <a:buClr>
                <a:srgbClr val="28275A"/>
              </a:buClr>
              <a:buSzPts val="1800"/>
              <a:buNone/>
              <a:defRPr sz="2400" b="0" i="0">
                <a:solidFill>
                  <a:srgbClr val="28275A"/>
                </a:solidFill>
                <a:highlight>
                  <a:srgbClr val="FFCB04"/>
                </a:highlight>
                <a:latin typeface="Montserrat Light"/>
                <a:ea typeface="Montserrat Light"/>
                <a:cs typeface="Montserrat Light"/>
                <a:sym typeface="Montserrat Light"/>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568" name="Google Shape;568;p57"/>
          <p:cNvSpPr txBox="1">
            <a:spLocks noGrp="1"/>
          </p:cNvSpPr>
          <p:nvPr>
            <p:ph type="body" idx="2"/>
          </p:nvPr>
        </p:nvSpPr>
        <p:spPr>
          <a:xfrm>
            <a:off x="539999" y="2087913"/>
            <a:ext cx="7570800" cy="2744000"/>
          </a:xfrm>
          <a:prstGeom prst="rect">
            <a:avLst/>
          </a:prstGeom>
          <a:noFill/>
          <a:ln>
            <a:noFill/>
          </a:ln>
        </p:spPr>
        <p:txBody>
          <a:bodyPr spcFirstLastPara="1" wrap="square" lIns="0" tIns="0" rIns="0" bIns="0" anchor="t" anchorCtr="0">
            <a:noAutofit/>
          </a:bodyPr>
          <a:lstStyle>
            <a:lvl1pPr marL="609585" lvl="0" indent="-304792" algn="l" rtl="0">
              <a:lnSpc>
                <a:spcPct val="90000"/>
              </a:lnSpc>
              <a:spcBef>
                <a:spcPts val="1067"/>
              </a:spcBef>
              <a:spcAft>
                <a:spcPts val="0"/>
              </a:spcAft>
              <a:buClr>
                <a:srgbClr val="28275A"/>
              </a:buClr>
              <a:buSzPts val="1200"/>
              <a:buNone/>
              <a:defRPr sz="1600" b="0">
                <a:solidFill>
                  <a:srgbClr val="28275A"/>
                </a:solidFill>
                <a:latin typeface="Nunito Medium"/>
                <a:ea typeface="Nunito Medium"/>
                <a:cs typeface="Nunito Medium"/>
                <a:sym typeface="Nunito Medium"/>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cxnSp>
        <p:nvCxnSpPr>
          <p:cNvPr id="569" name="Google Shape;569;p57"/>
          <p:cNvCxnSpPr/>
          <p:nvPr/>
        </p:nvCxnSpPr>
        <p:spPr>
          <a:xfrm>
            <a:off x="195565" y="559128"/>
            <a:ext cx="11797200" cy="0"/>
          </a:xfrm>
          <a:prstGeom prst="straightConnector1">
            <a:avLst/>
          </a:prstGeom>
          <a:noFill/>
          <a:ln w="9525" cap="flat" cmpd="sng">
            <a:solidFill>
              <a:srgbClr val="28275A"/>
            </a:solidFill>
            <a:prstDash val="solid"/>
            <a:miter lim="800000"/>
            <a:headEnd type="none" w="sm" len="sm"/>
            <a:tailEnd type="none" w="sm" len="sm"/>
          </a:ln>
        </p:spPr>
      </p:cxnSp>
      <p:cxnSp>
        <p:nvCxnSpPr>
          <p:cNvPr id="570" name="Google Shape;570;p57"/>
          <p:cNvCxnSpPr/>
          <p:nvPr/>
        </p:nvCxnSpPr>
        <p:spPr>
          <a:xfrm>
            <a:off x="195565" y="6560256"/>
            <a:ext cx="11797200" cy="0"/>
          </a:xfrm>
          <a:prstGeom prst="straightConnector1">
            <a:avLst/>
          </a:prstGeom>
          <a:noFill/>
          <a:ln w="9525" cap="flat" cmpd="sng">
            <a:solidFill>
              <a:srgbClr val="28275A"/>
            </a:solidFill>
            <a:prstDash val="solid"/>
            <a:miter lim="800000"/>
            <a:headEnd type="none" w="sm" len="sm"/>
            <a:tailEnd type="none" w="sm" len="sm"/>
          </a:ln>
        </p:spPr>
      </p:cxnSp>
      <p:pic>
        <p:nvPicPr>
          <p:cNvPr id="571" name="Google Shape;571;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647957" y="134680"/>
            <a:ext cx="360000" cy="360000"/>
          </a:xfrm>
          <a:prstGeom prst="rect">
            <a:avLst/>
          </a:prstGeom>
          <a:noFill/>
          <a:ln>
            <a:noFill/>
          </a:ln>
        </p:spPr>
      </p:pic>
    </p:spTree>
    <p:extLst>
      <p:ext uri="{BB962C8B-B14F-4D97-AF65-F5344CB8AC3E}">
        <p14:creationId xmlns:p14="http://schemas.microsoft.com/office/powerpoint/2010/main" val="358269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7131-A600-346E-0984-1AF20A3000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FEE7AB7-3706-06FE-8818-79DE4FAAE82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CA8401-A103-EAD2-94E8-33C28A43871A}"/>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D7A37FE5-2903-4319-6066-2B03F8636F85}"/>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A40B8200-8784-46CB-4BCE-736D5C45F22E}"/>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260707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06F87-3115-7432-2FA8-18DFF39ECB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264F4D8-CF5F-F69C-3E3F-3C04E5A1E8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B02A2D-1854-53E0-FFC3-F69E8A0A3ACE}"/>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EDDEF9D1-C0FE-713D-6B0F-3111521645AF}"/>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0177BCA7-CD37-F0D9-1A9B-97AF6457648D}"/>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112071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921-52BF-90F6-D3BB-3B846B6D3BD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51F20AA-EC34-CBAF-C3F7-EB6A798A587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C977DA4-46DE-4AA0-706A-D3EFA37BFC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AE3636D-434A-4D4F-D911-987398DEC029}"/>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CEAAD577-A9EF-2E56-2F4F-50AB52AE1962}"/>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55FD9795-ADA9-8A9E-2575-61968FE769B5}"/>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324139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03DE-57DA-B16D-9CCE-10E39D2E0C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452FC9-14C6-BA5B-A32C-D43B318F09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8A8FB22-BBD8-3FAA-C2DD-4BA179BED75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AA95060-C3E2-1C30-41C1-A53C44C7D2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086846C-5ED3-0E1C-5EBB-19000330602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CAFADC5-B283-F5B5-F332-191481EA8071}"/>
              </a:ext>
            </a:extLst>
          </p:cNvPr>
          <p:cNvSpPr>
            <a:spLocks noGrp="1"/>
          </p:cNvSpPr>
          <p:nvPr>
            <p:ph type="dt" sz="half" idx="10"/>
          </p:nvPr>
        </p:nvSpPr>
        <p:spPr/>
        <p:txBody>
          <a:bodyPr/>
          <a:lstStyle/>
          <a:p>
            <a:r>
              <a:rPr lang="en-SG"/>
              <a:t>Mon, 26 Jan 2026</a:t>
            </a:r>
            <a:endParaRPr lang="en-US"/>
          </a:p>
        </p:txBody>
      </p:sp>
      <p:sp>
        <p:nvSpPr>
          <p:cNvPr id="8" name="Footer Placeholder 7">
            <a:extLst>
              <a:ext uri="{FF2B5EF4-FFF2-40B4-BE49-F238E27FC236}">
                <a16:creationId xmlns:a16="http://schemas.microsoft.com/office/drawing/2014/main" id="{F6A9C84E-6CD0-36BE-7044-D8A351B19CFD}"/>
              </a:ext>
            </a:extLst>
          </p:cNvPr>
          <p:cNvSpPr>
            <a:spLocks noGrp="1"/>
          </p:cNvSpPr>
          <p:nvPr>
            <p:ph type="ftr" sz="quarter" idx="11"/>
          </p:nvPr>
        </p:nvSpPr>
        <p:spPr/>
        <p:txBody>
          <a:bodyPr/>
          <a:lstStyle/>
          <a:p>
            <a:r>
              <a:rPr lang="en-US"/>
              <a:t>AAAI AI4Research (Singapore Expo, Garnet 214)</a:t>
            </a:r>
          </a:p>
        </p:txBody>
      </p:sp>
      <p:sp>
        <p:nvSpPr>
          <p:cNvPr id="9" name="Slide Number Placeholder 8">
            <a:extLst>
              <a:ext uri="{FF2B5EF4-FFF2-40B4-BE49-F238E27FC236}">
                <a16:creationId xmlns:a16="http://schemas.microsoft.com/office/drawing/2014/main" id="{B40897F4-6435-6388-A3C6-A073F5A6A62B}"/>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210460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5A407-904A-A7EC-787F-17E2AB2EC1E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1B2779B-1447-3FEB-197F-6846D889FC4A}"/>
              </a:ext>
            </a:extLst>
          </p:cNvPr>
          <p:cNvSpPr>
            <a:spLocks noGrp="1"/>
          </p:cNvSpPr>
          <p:nvPr>
            <p:ph type="dt" sz="half" idx="10"/>
          </p:nvPr>
        </p:nvSpPr>
        <p:spPr/>
        <p:txBody>
          <a:bodyPr/>
          <a:lstStyle/>
          <a:p>
            <a:r>
              <a:rPr lang="en-SG"/>
              <a:t>Mon, 26 Jan 2026</a:t>
            </a:r>
            <a:endParaRPr lang="en-US"/>
          </a:p>
        </p:txBody>
      </p:sp>
      <p:sp>
        <p:nvSpPr>
          <p:cNvPr id="4" name="Footer Placeholder 3">
            <a:extLst>
              <a:ext uri="{FF2B5EF4-FFF2-40B4-BE49-F238E27FC236}">
                <a16:creationId xmlns:a16="http://schemas.microsoft.com/office/drawing/2014/main" id="{FCED8921-FC9E-335D-B93A-EFF639A41629}"/>
              </a:ext>
            </a:extLst>
          </p:cNvPr>
          <p:cNvSpPr>
            <a:spLocks noGrp="1"/>
          </p:cNvSpPr>
          <p:nvPr>
            <p:ph type="ftr" sz="quarter" idx="11"/>
          </p:nvPr>
        </p:nvSpPr>
        <p:spPr/>
        <p:txBody>
          <a:bodyPr/>
          <a:lstStyle/>
          <a:p>
            <a:r>
              <a:rPr lang="en-US"/>
              <a:t>AAAI AI4Research (Singapore Expo, Garnet 214)</a:t>
            </a:r>
          </a:p>
        </p:txBody>
      </p:sp>
      <p:sp>
        <p:nvSpPr>
          <p:cNvPr id="5" name="Slide Number Placeholder 4">
            <a:extLst>
              <a:ext uri="{FF2B5EF4-FFF2-40B4-BE49-F238E27FC236}">
                <a16:creationId xmlns:a16="http://schemas.microsoft.com/office/drawing/2014/main" id="{5D93368E-D700-52E7-25E2-936B3381978D}"/>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288176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69DEEC-0924-8972-169A-7372B16CC7AF}"/>
              </a:ext>
            </a:extLst>
          </p:cNvPr>
          <p:cNvSpPr>
            <a:spLocks noGrp="1"/>
          </p:cNvSpPr>
          <p:nvPr>
            <p:ph type="dt" sz="half" idx="10"/>
          </p:nvPr>
        </p:nvSpPr>
        <p:spPr/>
        <p:txBody>
          <a:bodyPr/>
          <a:lstStyle/>
          <a:p>
            <a:r>
              <a:rPr lang="en-SG"/>
              <a:t>Mon, 26 Jan 2026</a:t>
            </a:r>
            <a:endParaRPr lang="en-US"/>
          </a:p>
        </p:txBody>
      </p:sp>
      <p:sp>
        <p:nvSpPr>
          <p:cNvPr id="3" name="Footer Placeholder 2">
            <a:extLst>
              <a:ext uri="{FF2B5EF4-FFF2-40B4-BE49-F238E27FC236}">
                <a16:creationId xmlns:a16="http://schemas.microsoft.com/office/drawing/2014/main" id="{C21FC1E5-E341-3B62-2758-97361F0B62FE}"/>
              </a:ext>
            </a:extLst>
          </p:cNvPr>
          <p:cNvSpPr>
            <a:spLocks noGrp="1"/>
          </p:cNvSpPr>
          <p:nvPr>
            <p:ph type="ftr" sz="quarter" idx="11"/>
          </p:nvPr>
        </p:nvSpPr>
        <p:spPr/>
        <p:txBody>
          <a:bodyPr/>
          <a:lstStyle/>
          <a:p>
            <a:r>
              <a:rPr lang="en-US"/>
              <a:t>AAAI AI4Research (Singapore Expo, Garnet 214)</a:t>
            </a:r>
          </a:p>
        </p:txBody>
      </p:sp>
      <p:sp>
        <p:nvSpPr>
          <p:cNvPr id="4" name="Slide Number Placeholder 3">
            <a:extLst>
              <a:ext uri="{FF2B5EF4-FFF2-40B4-BE49-F238E27FC236}">
                <a16:creationId xmlns:a16="http://schemas.microsoft.com/office/drawing/2014/main" id="{EBC17F71-ADC0-46CC-B85C-665E4579E2E8}"/>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101103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E5B8-2737-E5F7-B153-C68BCFB6673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8FB2C5-7472-411B-0240-85F09B0863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219D80E-238B-149D-7B2A-A224909B13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DBD8E76-0209-BD28-131B-4705700E1C78}"/>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493C86E6-96E6-B2A1-4ABC-C226EA6D20D0}"/>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E6959F18-3DA1-88A0-5A12-8F6DC7189A79}"/>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2571344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FA94-9AA1-AB43-95BA-EB965527F3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96025AB-CE6F-E8C5-C61A-4CCF341F3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5B91F0-AFD5-42A1-2FBD-C63E3C229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F30B43-5886-412F-9F5F-8EBBAD46A4C1}"/>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64AF60C6-D252-5E99-B04D-C5F060D2125A}"/>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96D3FB76-9DE2-092D-95B3-8F66A15F1973}"/>
              </a:ext>
            </a:extLst>
          </p:cNvPr>
          <p:cNvSpPr>
            <a:spLocks noGrp="1"/>
          </p:cNvSpPr>
          <p:nvPr>
            <p:ph type="sldNum" sz="quarter" idx="12"/>
          </p:nvPr>
        </p:nvSpPr>
        <p:spPr/>
        <p:txBody>
          <a:bodyPr/>
          <a:lstStyle/>
          <a:p>
            <a:fld id="{5249B4D6-361C-3446-B64F-95EB9F998CBD}" type="slidenum">
              <a:rPr lang="en-US" smtClean="0"/>
              <a:t>‹#›</a:t>
            </a:fld>
            <a:endParaRPr lang="en-US"/>
          </a:p>
        </p:txBody>
      </p:sp>
    </p:spTree>
    <p:extLst>
      <p:ext uri="{BB962C8B-B14F-4D97-AF65-F5344CB8AC3E}">
        <p14:creationId xmlns:p14="http://schemas.microsoft.com/office/powerpoint/2010/main" val="111970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6EADE9-3FBC-D33F-71E1-343CE06305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F80669-4CDA-CBC0-EB3C-DAD0563C4B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C60416-4720-C5C4-3800-0A7023C0B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SG"/>
              <a:t>Mon, 26 Jan 2026</a:t>
            </a:r>
            <a:endParaRPr lang="en-US"/>
          </a:p>
        </p:txBody>
      </p:sp>
      <p:sp>
        <p:nvSpPr>
          <p:cNvPr id="5" name="Footer Placeholder 4">
            <a:extLst>
              <a:ext uri="{FF2B5EF4-FFF2-40B4-BE49-F238E27FC236}">
                <a16:creationId xmlns:a16="http://schemas.microsoft.com/office/drawing/2014/main" id="{730786F3-5245-352E-7D6B-5F6FD13C4C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AAAI AI4Research (Singapore Expo, Garnet 214)</a:t>
            </a:r>
          </a:p>
        </p:txBody>
      </p:sp>
      <p:sp>
        <p:nvSpPr>
          <p:cNvPr id="6" name="Slide Number Placeholder 5">
            <a:extLst>
              <a:ext uri="{FF2B5EF4-FFF2-40B4-BE49-F238E27FC236}">
                <a16:creationId xmlns:a16="http://schemas.microsoft.com/office/drawing/2014/main" id="{9DB851C8-644F-4FDE-B8E1-4A92C33EEF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49B4D6-361C-3446-B64F-95EB9F998CBD}" type="slidenum">
              <a:rPr lang="en-US" smtClean="0"/>
              <a:t>‹#›</a:t>
            </a:fld>
            <a:endParaRPr lang="en-US"/>
          </a:p>
        </p:txBody>
      </p:sp>
    </p:spTree>
    <p:extLst>
      <p:ext uri="{BB962C8B-B14F-4D97-AF65-F5344CB8AC3E}">
        <p14:creationId xmlns:p14="http://schemas.microsoft.com/office/powerpoint/2010/main" val="3264165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oc-n.us/270126-research-manifol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desmos.com/calculator/city44lmm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7.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soc-n.us/270126-research-manifold" TargetMode="External"/><Relationship Id="rId4" Type="http://schemas.openxmlformats.org/officeDocument/2006/relationships/hyperlink" Target="https://dl.acm.org/doi/abs/10.1145/3769733.3769747"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jods.mitpress.mit.edu/pub/issue3-brand/release/2"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hyperlink" Target="https://www.stephaniekirmer.com/writing/softwareengineeringinthellmer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oogle.com/search?q=Technical+debt&amp;rlz=1C5CHFA_enSG1018SG1018&amp;oq=technical+debt&amp;gs_lcrp=EgZjaHJvbWUyCQgAEEUYORiABDIHCAEQABiABDIHCAIQABiABDIHCAMQABiABDIHCAQQABiABDIHCAUQABiABDIHCAYQABiABDIHCAcQABiABDIHCAgQABiABDIHCAkQABiABNIBCDI3NTlqMGo0qAIAsAIB&amp;sourceid=chrome&amp;ie=UTF-8&amp;ved=2ahUKEwjXkafqoKeSAxVChGMGHa0-GeAQgK4QegYIAQgAEAM" TargetMode="External"/><Relationship Id="rId1" Type="http://schemas.openxmlformats.org/officeDocument/2006/relationships/slideLayout" Target="../slideLayouts/slideLayout2.xml"/><Relationship Id="rId4" Type="http://schemas.openxmlformats.org/officeDocument/2006/relationships/hyperlink" Target="https://www.youtube.com/watch?v=AuZoDsNmG_s&amp;t=2906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2506.08872" TargetMode="External"/><Relationship Id="rId2" Type="http://schemas.openxmlformats.org/officeDocument/2006/relationships/hyperlink" Target="https://www.brainonllm.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www.digital-science.com/people/kathryn-weber-boer/"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oc-n.us/270126-research-manifol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ram.us/2020/02/07/generating-a-pattern-of-connected-vertices-with-p5-js/" TargetMode="Externa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digital-science.com/people/kathryn-weber-boer/"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recursionpharma.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C95C-59A8-7835-2222-BAA08670CFDB}"/>
              </a:ext>
            </a:extLst>
          </p:cNvPr>
          <p:cNvSpPr>
            <a:spLocks noGrp="1"/>
          </p:cNvSpPr>
          <p:nvPr>
            <p:ph type="ctrTitle"/>
          </p:nvPr>
        </p:nvSpPr>
        <p:spPr/>
        <p:txBody>
          <a:bodyPr/>
          <a:lstStyle/>
          <a:p>
            <a:r>
              <a:rPr lang="en-US" dirty="0"/>
              <a:t>The Research Manifold</a:t>
            </a:r>
          </a:p>
        </p:txBody>
      </p:sp>
      <p:sp>
        <p:nvSpPr>
          <p:cNvPr id="3" name="Subtitle 2">
            <a:extLst>
              <a:ext uri="{FF2B5EF4-FFF2-40B4-BE49-F238E27FC236}">
                <a16:creationId xmlns:a16="http://schemas.microsoft.com/office/drawing/2014/main" id="{CC28FC08-2E1F-BC91-9897-B5AF1BEF096B}"/>
              </a:ext>
            </a:extLst>
          </p:cNvPr>
          <p:cNvSpPr>
            <a:spLocks noGrp="1"/>
          </p:cNvSpPr>
          <p:nvPr>
            <p:ph type="subTitle" idx="1"/>
          </p:nvPr>
        </p:nvSpPr>
        <p:spPr/>
        <p:txBody>
          <a:bodyPr/>
          <a:lstStyle/>
          <a:p>
            <a:r>
              <a:rPr lang="en-US" dirty="0">
                <a:solidFill>
                  <a:schemeClr val="bg1">
                    <a:lumMod val="50000"/>
                  </a:schemeClr>
                </a:solidFill>
              </a:rPr>
              <a:t>Min-Yen Kan</a:t>
            </a:r>
          </a:p>
          <a:p>
            <a:r>
              <a:rPr lang="en-US" dirty="0">
                <a:solidFill>
                  <a:schemeClr val="bg1">
                    <a:lumMod val="50000"/>
                  </a:schemeClr>
                </a:solidFill>
              </a:rPr>
              <a:t>National University of Singapore</a:t>
            </a:r>
          </a:p>
          <a:p>
            <a:endParaRPr lang="en-US" dirty="0"/>
          </a:p>
        </p:txBody>
      </p:sp>
      <p:sp>
        <p:nvSpPr>
          <p:cNvPr id="4" name="TextBox 3">
            <a:extLst>
              <a:ext uri="{FF2B5EF4-FFF2-40B4-BE49-F238E27FC236}">
                <a16:creationId xmlns:a16="http://schemas.microsoft.com/office/drawing/2014/main" id="{97B881BF-2EBA-CA12-FB81-8D1E3A67A48A}"/>
              </a:ext>
            </a:extLst>
          </p:cNvPr>
          <p:cNvSpPr txBox="1"/>
          <p:nvPr/>
        </p:nvSpPr>
        <p:spPr>
          <a:xfrm>
            <a:off x="8752532" y="188640"/>
            <a:ext cx="3266022" cy="307777"/>
          </a:xfrm>
          <a:prstGeom prst="rect">
            <a:avLst/>
          </a:prstGeom>
          <a:noFill/>
        </p:spPr>
        <p:txBody>
          <a:bodyPr wrap="none" rtlCol="0">
            <a:spAutoFit/>
          </a:bodyPr>
          <a:lstStyle/>
          <a:p>
            <a:pPr algn="r"/>
            <a:r>
              <a:rPr lang="en-US" sz="1400" dirty="0"/>
              <a:t>Slides: </a:t>
            </a:r>
            <a:r>
              <a:rPr lang="en-US" sz="1400" dirty="0">
                <a:hlinkClick r:id="rId2"/>
              </a:rPr>
              <a:t>soc-n.us/270126-research-manifold</a:t>
            </a:r>
            <a:endParaRPr lang="en-US" sz="1400" dirty="0"/>
          </a:p>
        </p:txBody>
      </p:sp>
      <p:sp>
        <p:nvSpPr>
          <p:cNvPr id="5" name="Date Placeholder 4">
            <a:extLst>
              <a:ext uri="{FF2B5EF4-FFF2-40B4-BE49-F238E27FC236}">
                <a16:creationId xmlns:a16="http://schemas.microsoft.com/office/drawing/2014/main" id="{6AA8203A-6E04-21C0-BD09-AECF805DB6F3}"/>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24E81CA8-8109-FD58-A0E8-EFC15309D202}"/>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F0455021-B130-60FE-F7CF-02FAD15BAB0A}"/>
              </a:ext>
            </a:extLst>
          </p:cNvPr>
          <p:cNvSpPr>
            <a:spLocks noGrp="1"/>
          </p:cNvSpPr>
          <p:nvPr>
            <p:ph type="sldNum" sz="quarter" idx="12"/>
          </p:nvPr>
        </p:nvSpPr>
        <p:spPr/>
        <p:txBody>
          <a:bodyPr/>
          <a:lstStyle/>
          <a:p>
            <a:fld id="{5249B4D6-361C-3446-B64F-95EB9F998CBD}" type="slidenum">
              <a:rPr lang="en-US" smtClean="0"/>
              <a:t>1</a:t>
            </a:fld>
            <a:endParaRPr lang="en-US"/>
          </a:p>
        </p:txBody>
      </p:sp>
      <p:pic>
        <p:nvPicPr>
          <p:cNvPr id="8" name="Picture 7">
            <a:extLst>
              <a:ext uri="{FF2B5EF4-FFF2-40B4-BE49-F238E27FC236}">
                <a16:creationId xmlns:a16="http://schemas.microsoft.com/office/drawing/2014/main" id="{345750CD-7873-FB1F-CE1A-DC07643C20CD}"/>
              </a:ext>
            </a:extLst>
          </p:cNvPr>
          <p:cNvPicPr>
            <a:picLocks noChangeAspect="1"/>
          </p:cNvPicPr>
          <p:nvPr/>
        </p:nvPicPr>
        <p:blipFill>
          <a:blip r:embed="rId3"/>
          <a:stretch>
            <a:fillRect/>
          </a:stretch>
        </p:blipFill>
        <p:spPr>
          <a:xfrm>
            <a:off x="9483324" y="698823"/>
            <a:ext cx="1804438" cy="1792287"/>
          </a:xfrm>
          <a:prstGeom prst="rect">
            <a:avLst/>
          </a:prstGeom>
        </p:spPr>
      </p:pic>
    </p:spTree>
    <p:extLst>
      <p:ext uri="{BB962C8B-B14F-4D97-AF65-F5344CB8AC3E}">
        <p14:creationId xmlns:p14="http://schemas.microsoft.com/office/powerpoint/2010/main" val="2884614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2036C5B-4B3A-6EA2-94F1-092999CB89AF}"/>
              </a:ext>
            </a:extLst>
          </p:cNvPr>
          <p:cNvPicPr>
            <a:picLocks noChangeAspect="1"/>
          </p:cNvPicPr>
          <p:nvPr/>
        </p:nvPicPr>
        <p:blipFill>
          <a:blip r:embed="rId3"/>
          <a:stretch>
            <a:fillRect/>
          </a:stretch>
        </p:blipFill>
        <p:spPr>
          <a:xfrm>
            <a:off x="-719528" y="509666"/>
            <a:ext cx="12192000" cy="6669128"/>
          </a:xfrm>
          <a:prstGeom prst="rect">
            <a:avLst/>
          </a:prstGeom>
        </p:spPr>
      </p:pic>
      <p:sp>
        <p:nvSpPr>
          <p:cNvPr id="4" name="Date Placeholder 3">
            <a:extLst>
              <a:ext uri="{FF2B5EF4-FFF2-40B4-BE49-F238E27FC236}">
                <a16:creationId xmlns:a16="http://schemas.microsoft.com/office/drawing/2014/main" id="{77193FF7-B9D0-C754-C629-91C32B385FCE}"/>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A5F9CF9B-5547-CBAB-F1FE-41363EB424C2}"/>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F10A487F-054D-4B90-6F91-A50767365DD1}"/>
              </a:ext>
            </a:extLst>
          </p:cNvPr>
          <p:cNvSpPr>
            <a:spLocks noGrp="1"/>
          </p:cNvSpPr>
          <p:nvPr>
            <p:ph type="sldNum" sz="quarter" idx="12"/>
          </p:nvPr>
        </p:nvSpPr>
        <p:spPr/>
        <p:txBody>
          <a:bodyPr/>
          <a:lstStyle/>
          <a:p>
            <a:fld id="{5249B4D6-361C-3446-B64F-95EB9F998CBD}" type="slidenum">
              <a:rPr lang="en-US" smtClean="0"/>
              <a:t>10</a:t>
            </a:fld>
            <a:endParaRPr lang="en-US"/>
          </a:p>
        </p:txBody>
      </p:sp>
      <p:sp>
        <p:nvSpPr>
          <p:cNvPr id="14" name="Rectangle 13">
            <a:extLst>
              <a:ext uri="{FF2B5EF4-FFF2-40B4-BE49-F238E27FC236}">
                <a16:creationId xmlns:a16="http://schemas.microsoft.com/office/drawing/2014/main" id="{678D4D7B-7A42-134F-6CA7-666185129CC1}"/>
              </a:ext>
            </a:extLst>
          </p:cNvPr>
          <p:cNvSpPr/>
          <p:nvPr/>
        </p:nvSpPr>
        <p:spPr>
          <a:xfrm>
            <a:off x="7648155" y="6079351"/>
            <a:ext cx="3824317" cy="276999"/>
          </a:xfrm>
          <a:prstGeom prst="rect">
            <a:avLst/>
          </a:prstGeom>
          <a:solidFill>
            <a:schemeClr val="bg1">
              <a:alpha val="74000"/>
            </a:schemeClr>
          </a:solidFill>
        </p:spPr>
        <p:txBody>
          <a:bodyPr wrap="none">
            <a:spAutoFit/>
          </a:bodyPr>
          <a:lstStyle/>
          <a:p>
            <a:pPr algn="r"/>
            <a:r>
              <a:rPr lang="en-US" sz="1200" dirty="0"/>
              <a:t>Try it yourself: Moisés López Caeiro’s </a:t>
            </a:r>
            <a:r>
              <a:rPr lang="en-US" sz="1200" dirty="0">
                <a:hlinkClick r:id="rId4"/>
              </a:rPr>
              <a:t>city44lmmc</a:t>
            </a:r>
            <a:r>
              <a:rPr lang="en-US" sz="1200" dirty="0"/>
              <a:t> at Desmos</a:t>
            </a:r>
          </a:p>
        </p:txBody>
      </p:sp>
      <p:sp>
        <p:nvSpPr>
          <p:cNvPr id="15" name="Rounded Rectangle 14">
            <a:extLst>
              <a:ext uri="{FF2B5EF4-FFF2-40B4-BE49-F238E27FC236}">
                <a16:creationId xmlns:a16="http://schemas.microsoft.com/office/drawing/2014/main" id="{B071E550-A406-C189-E7F8-F42FF3999C8F}"/>
              </a:ext>
            </a:extLst>
          </p:cNvPr>
          <p:cNvSpPr>
            <a:spLocks noChangeArrowheads="1"/>
          </p:cNvSpPr>
          <p:nvPr/>
        </p:nvSpPr>
        <p:spPr bwMode="auto">
          <a:xfrm>
            <a:off x="838199" y="397711"/>
            <a:ext cx="6203731" cy="871050"/>
          </a:xfrm>
          <a:prstGeom prst="roundRect">
            <a:avLst>
              <a:gd name="adj" fmla="val 16667"/>
            </a:avLst>
          </a:prstGeom>
          <a:solidFill>
            <a:schemeClr val="bg1">
              <a:alpha val="78038"/>
            </a:scheme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r>
              <a:rPr lang="en-US" sz="4800" dirty="0">
                <a:latin typeface="Tw Cen MT" panose="020B0602020104020603" pitchFamily="34" charset="77"/>
                <a:cs typeface="Gill Sans Light"/>
              </a:rPr>
              <a:t>Regression to the Mean</a:t>
            </a:r>
          </a:p>
        </p:txBody>
      </p:sp>
    </p:spTree>
    <p:extLst>
      <p:ext uri="{BB962C8B-B14F-4D97-AF65-F5344CB8AC3E}">
        <p14:creationId xmlns:p14="http://schemas.microsoft.com/office/powerpoint/2010/main" val="322587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0" fill="hold" nodeType="withEffect">
                                  <p:stCondLst>
                                    <p:cond delay="0"/>
                                  </p:stCondLst>
                                  <p:childTnLst>
                                    <p:animScale>
                                      <p:cBhvr>
                                        <p:cTn id="6" dur="20000" fill="hold"/>
                                        <p:tgtEl>
                                          <p:spTgt spid="17"/>
                                        </p:tgtEl>
                                      </p:cBhvr>
                                      <p:by x="110000" y="110000"/>
                                    </p:animScale>
                                  </p:childTnLst>
                                </p:cTn>
                              </p:par>
                              <p:par>
                                <p:cTn id="7" presetID="42" presetClass="path" presetSubtype="0" fill="hold" nodeType="withEffect">
                                  <p:stCondLst>
                                    <p:cond delay="0"/>
                                  </p:stCondLst>
                                  <p:childTnLst>
                                    <p:animMotion origin="layout" path="M 4.375E-6 3.33333E-6 L 0.11028 -0.09931 " pathEditMode="relative" rAng="0" ptsTypes="AA">
                                      <p:cBhvr>
                                        <p:cTn id="8" dur="20000" fill="hold"/>
                                        <p:tgtEl>
                                          <p:spTgt spid="17"/>
                                        </p:tgtEl>
                                        <p:attrNameLst>
                                          <p:attrName>ppt_x</p:attrName>
                                          <p:attrName>ppt_y</p:attrName>
                                        </p:attrNameLst>
                                      </p:cBhvr>
                                      <p:rCtr x="5508" y="-49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50D04289-6D40-9030-D30B-CDE318052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98704-D75F-4F87-B697-8F6CBDDB2CCA}"/>
              </a:ext>
            </a:extLst>
          </p:cNvPr>
          <p:cNvSpPr>
            <a:spLocks noGrp="1"/>
          </p:cNvSpPr>
          <p:nvPr>
            <p:ph type="title"/>
          </p:nvPr>
        </p:nvSpPr>
        <p:spPr/>
        <p:txBody>
          <a:bodyPr>
            <a:normAutofit/>
          </a:bodyPr>
          <a:lstStyle/>
          <a:p>
            <a:r>
              <a:rPr lang="en-US" sz="2400" b="1" dirty="0"/>
              <a:t>OUTLINE</a:t>
            </a:r>
          </a:p>
        </p:txBody>
      </p:sp>
      <p:sp>
        <p:nvSpPr>
          <p:cNvPr id="3" name="Content Placeholder 2">
            <a:extLst>
              <a:ext uri="{FF2B5EF4-FFF2-40B4-BE49-F238E27FC236}">
                <a16:creationId xmlns:a16="http://schemas.microsoft.com/office/drawing/2014/main" id="{E919C9C3-645F-048D-6069-4A62B6D2BDB0}"/>
              </a:ext>
            </a:extLst>
          </p:cNvPr>
          <p:cNvSpPr>
            <a:spLocks noGrp="1"/>
          </p:cNvSpPr>
          <p:nvPr>
            <p:ph idx="1"/>
          </p:nvPr>
        </p:nvSpPr>
        <p:spPr/>
        <p:txBody>
          <a:bodyPr/>
          <a:lstStyle/>
          <a:p>
            <a:pPr marL="514350" indent="-514350">
              <a:buFont typeface="+mj-lt"/>
              <a:buAutoNum type="arabicPeriod"/>
            </a:pPr>
            <a:r>
              <a:rPr lang="en-US" dirty="0">
                <a:solidFill>
                  <a:schemeClr val="bg1">
                    <a:lumMod val="50000"/>
                  </a:schemeClr>
                </a:solidFill>
              </a:rPr>
              <a:t> 	The Research Manifold</a:t>
            </a:r>
          </a:p>
          <a:p>
            <a:pPr marL="514350" indent="-514350">
              <a:buFont typeface="+mj-lt"/>
              <a:buAutoNum type="arabicPeriod"/>
            </a:pPr>
            <a:r>
              <a:rPr lang="en-US" sz="5400" dirty="0"/>
              <a:t> 	Where Good Ideas Come From</a:t>
            </a:r>
          </a:p>
          <a:p>
            <a:pPr marL="514350" indent="-514350">
              <a:buFont typeface="+mj-lt"/>
              <a:buAutoNum type="arabicPeriod"/>
            </a:pPr>
            <a:r>
              <a:rPr lang="en-US" dirty="0"/>
              <a:t> 	Reasoning in Green and Red</a:t>
            </a:r>
          </a:p>
          <a:p>
            <a:pPr marL="514350" indent="-514350">
              <a:buFont typeface="+mj-lt"/>
              <a:buAutoNum type="arabicPeriod"/>
            </a:pPr>
            <a:r>
              <a:rPr lang="en-US" dirty="0"/>
              <a:t> 	The Year of the Centaur</a:t>
            </a:r>
          </a:p>
        </p:txBody>
      </p:sp>
      <p:sp>
        <p:nvSpPr>
          <p:cNvPr id="4" name="Date Placeholder 3">
            <a:extLst>
              <a:ext uri="{FF2B5EF4-FFF2-40B4-BE49-F238E27FC236}">
                <a16:creationId xmlns:a16="http://schemas.microsoft.com/office/drawing/2014/main" id="{F3FDA90E-DBBF-13D2-93ED-1D5D7E799F97}"/>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680DA876-C4A8-2684-F9DD-6A7D1B0DEC78}"/>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A414C7BA-0BEC-16CD-D9C6-0EFEDE22C0C2}"/>
              </a:ext>
            </a:extLst>
          </p:cNvPr>
          <p:cNvSpPr>
            <a:spLocks noGrp="1"/>
          </p:cNvSpPr>
          <p:nvPr>
            <p:ph type="sldNum" sz="quarter" idx="12"/>
          </p:nvPr>
        </p:nvSpPr>
        <p:spPr/>
        <p:txBody>
          <a:bodyPr/>
          <a:lstStyle/>
          <a:p>
            <a:fld id="{5249B4D6-361C-3446-B64F-95EB9F998CBD}" type="slidenum">
              <a:rPr lang="en-US" smtClean="0"/>
              <a:t>11</a:t>
            </a:fld>
            <a:endParaRPr lang="en-US"/>
          </a:p>
        </p:txBody>
      </p:sp>
    </p:spTree>
    <p:extLst>
      <p:ext uri="{BB962C8B-B14F-4D97-AF65-F5344CB8AC3E}">
        <p14:creationId xmlns:p14="http://schemas.microsoft.com/office/powerpoint/2010/main" val="2040160429"/>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5357-2A4F-F147-8D7E-A5D79811C9D4}"/>
              </a:ext>
            </a:extLst>
          </p:cNvPr>
          <p:cNvSpPr>
            <a:spLocks noGrp="1"/>
          </p:cNvSpPr>
          <p:nvPr>
            <p:ph type="title"/>
          </p:nvPr>
        </p:nvSpPr>
        <p:spPr/>
        <p:txBody>
          <a:bodyPr/>
          <a:lstStyle/>
          <a:p>
            <a:r>
              <a:rPr lang="en-US" i="1" dirty="0"/>
              <a:t>Where Good Ideas Come From</a:t>
            </a:r>
          </a:p>
        </p:txBody>
      </p:sp>
      <p:sp>
        <p:nvSpPr>
          <p:cNvPr id="3" name="Content Placeholder 2">
            <a:extLst>
              <a:ext uri="{FF2B5EF4-FFF2-40B4-BE49-F238E27FC236}">
                <a16:creationId xmlns:a16="http://schemas.microsoft.com/office/drawing/2014/main" id="{19771C44-636B-1848-B3A1-6593FBBFFC07}"/>
              </a:ext>
            </a:extLst>
          </p:cNvPr>
          <p:cNvSpPr>
            <a:spLocks noGrp="1"/>
          </p:cNvSpPr>
          <p:nvPr>
            <p:ph idx="1"/>
          </p:nvPr>
        </p:nvSpPr>
        <p:spPr>
          <a:xfrm>
            <a:off x="5015880" y="1825625"/>
            <a:ext cx="6337920" cy="4351338"/>
          </a:xfrm>
        </p:spPr>
        <p:txBody>
          <a:bodyPr>
            <a:normAutofit/>
          </a:bodyPr>
          <a:lstStyle/>
          <a:p>
            <a:pPr marL="0" indent="0">
              <a:buNone/>
            </a:pPr>
            <a:r>
              <a:rPr lang="en-US" sz="3600" dirty="0">
                <a:solidFill>
                  <a:schemeClr val="accent1"/>
                </a:solidFill>
              </a:rPr>
              <a:t>The Adjacent Possible</a:t>
            </a:r>
          </a:p>
          <a:p>
            <a:pPr marL="0" indent="0">
              <a:buNone/>
            </a:pPr>
            <a:r>
              <a:rPr lang="en-US" sz="3600" dirty="0">
                <a:solidFill>
                  <a:schemeClr val="accent1"/>
                </a:solidFill>
              </a:rPr>
              <a:t>Liquid Networks</a:t>
            </a:r>
          </a:p>
          <a:p>
            <a:pPr marL="0" indent="0">
              <a:buNone/>
            </a:pPr>
            <a:r>
              <a:rPr lang="en-US" sz="3600" dirty="0">
                <a:solidFill>
                  <a:schemeClr val="accent1"/>
                </a:solidFill>
              </a:rPr>
              <a:t>The Slow Hunch</a:t>
            </a:r>
          </a:p>
          <a:p>
            <a:pPr marL="0" indent="0">
              <a:buNone/>
            </a:pPr>
            <a:r>
              <a:rPr lang="en-US" sz="3600" dirty="0">
                <a:solidFill>
                  <a:schemeClr val="accent1"/>
                </a:solidFill>
              </a:rPr>
              <a:t>Serendipity</a:t>
            </a:r>
          </a:p>
          <a:p>
            <a:pPr marL="0" indent="0">
              <a:buNone/>
            </a:pPr>
            <a:r>
              <a:rPr lang="en-US" sz="3600" dirty="0">
                <a:solidFill>
                  <a:schemeClr val="accent1"/>
                </a:solidFill>
              </a:rPr>
              <a:t>Error</a:t>
            </a:r>
          </a:p>
          <a:p>
            <a:pPr marL="0" indent="0">
              <a:buNone/>
            </a:pPr>
            <a:r>
              <a:rPr lang="en-US" sz="3600" dirty="0">
                <a:solidFill>
                  <a:schemeClr val="accent1"/>
                </a:solidFill>
              </a:rPr>
              <a:t>Exaptation</a:t>
            </a:r>
          </a:p>
          <a:p>
            <a:pPr marL="0" indent="0">
              <a:buNone/>
            </a:pPr>
            <a:r>
              <a:rPr lang="en-US" sz="3600" dirty="0">
                <a:solidFill>
                  <a:schemeClr val="accent1"/>
                </a:solidFill>
              </a:rPr>
              <a:t>Platforms</a:t>
            </a:r>
          </a:p>
        </p:txBody>
      </p:sp>
      <p:sp>
        <p:nvSpPr>
          <p:cNvPr id="4" name="TextBox 3">
            <a:extLst>
              <a:ext uri="{FF2B5EF4-FFF2-40B4-BE49-F238E27FC236}">
                <a16:creationId xmlns:a16="http://schemas.microsoft.com/office/drawing/2014/main" id="{23E24F85-6E06-C843-8248-8EF26A1364DE}"/>
              </a:ext>
            </a:extLst>
          </p:cNvPr>
          <p:cNvSpPr txBox="1"/>
          <p:nvPr/>
        </p:nvSpPr>
        <p:spPr>
          <a:xfrm>
            <a:off x="2122787" y="6172585"/>
            <a:ext cx="1551579" cy="369332"/>
          </a:xfrm>
          <a:prstGeom prst="rect">
            <a:avLst/>
          </a:prstGeom>
          <a:noFill/>
        </p:spPr>
        <p:txBody>
          <a:bodyPr wrap="none" rtlCol="0">
            <a:spAutoFit/>
          </a:bodyPr>
          <a:lstStyle/>
          <a:p>
            <a:r>
              <a:rPr lang="en-US" dirty="0"/>
              <a:t>Steven Johnson</a:t>
            </a:r>
          </a:p>
        </p:txBody>
      </p:sp>
      <p:pic>
        <p:nvPicPr>
          <p:cNvPr id="6" name="Picture 5">
            <a:extLst>
              <a:ext uri="{FF2B5EF4-FFF2-40B4-BE49-F238E27FC236}">
                <a16:creationId xmlns:a16="http://schemas.microsoft.com/office/drawing/2014/main" id="{B9AAD831-FEB6-1840-87A1-4C70CF331F73}"/>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705010"/>
            <a:ext cx="4120754" cy="5497022"/>
          </a:xfrm>
          <a:prstGeom prst="rect">
            <a:avLst/>
          </a:prstGeom>
        </p:spPr>
      </p:pic>
      <p:sp>
        <p:nvSpPr>
          <p:cNvPr id="5" name="Date Placeholder 4">
            <a:extLst>
              <a:ext uri="{FF2B5EF4-FFF2-40B4-BE49-F238E27FC236}">
                <a16:creationId xmlns:a16="http://schemas.microsoft.com/office/drawing/2014/main" id="{783696C1-1276-D002-329D-BD46235A3156}"/>
              </a:ext>
            </a:extLst>
          </p:cNvPr>
          <p:cNvSpPr>
            <a:spLocks noGrp="1"/>
          </p:cNvSpPr>
          <p:nvPr>
            <p:ph type="dt" sz="half" idx="10"/>
          </p:nvPr>
        </p:nvSpPr>
        <p:spPr/>
        <p:txBody>
          <a:bodyPr/>
          <a:lstStyle/>
          <a:p>
            <a:r>
              <a:rPr lang="en-SG"/>
              <a:t>Mon, 26 Jan 2026</a:t>
            </a:r>
            <a:endParaRPr lang="en-US"/>
          </a:p>
        </p:txBody>
      </p:sp>
      <p:sp>
        <p:nvSpPr>
          <p:cNvPr id="7" name="Footer Placeholder 6">
            <a:extLst>
              <a:ext uri="{FF2B5EF4-FFF2-40B4-BE49-F238E27FC236}">
                <a16:creationId xmlns:a16="http://schemas.microsoft.com/office/drawing/2014/main" id="{CD77EF64-F2C3-4035-A603-99E6E56AC4A3}"/>
              </a:ext>
            </a:extLst>
          </p:cNvPr>
          <p:cNvSpPr>
            <a:spLocks noGrp="1"/>
          </p:cNvSpPr>
          <p:nvPr>
            <p:ph type="ftr" sz="quarter" idx="11"/>
          </p:nvPr>
        </p:nvSpPr>
        <p:spPr/>
        <p:txBody>
          <a:bodyPr/>
          <a:lstStyle/>
          <a:p>
            <a:r>
              <a:rPr lang="en-US"/>
              <a:t>AAAI AI4Research (Singapore Expo, Garnet 214)</a:t>
            </a:r>
          </a:p>
        </p:txBody>
      </p:sp>
      <p:sp>
        <p:nvSpPr>
          <p:cNvPr id="8" name="Slide Number Placeholder 7">
            <a:extLst>
              <a:ext uri="{FF2B5EF4-FFF2-40B4-BE49-F238E27FC236}">
                <a16:creationId xmlns:a16="http://schemas.microsoft.com/office/drawing/2014/main" id="{B274A240-5F6C-FD4E-B900-A74A8077C436}"/>
              </a:ext>
            </a:extLst>
          </p:cNvPr>
          <p:cNvSpPr>
            <a:spLocks noGrp="1"/>
          </p:cNvSpPr>
          <p:nvPr>
            <p:ph type="sldNum" sz="quarter" idx="12"/>
          </p:nvPr>
        </p:nvSpPr>
        <p:spPr/>
        <p:txBody>
          <a:bodyPr/>
          <a:lstStyle/>
          <a:p>
            <a:fld id="{16FFC1DE-BFFB-9342-812E-C97C32126E8C}" type="slidenum">
              <a:rPr lang="en-US" smtClean="0"/>
              <a:t>12</a:t>
            </a:fld>
            <a:endParaRPr lang="en-US"/>
          </a:p>
        </p:txBody>
      </p:sp>
    </p:spTree>
    <p:extLst>
      <p:ext uri="{BB962C8B-B14F-4D97-AF65-F5344CB8AC3E}">
        <p14:creationId xmlns:p14="http://schemas.microsoft.com/office/powerpoint/2010/main" val="3692698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C0B302-E748-AA42-58EA-BE5336308EAC}"/>
              </a:ext>
            </a:extLst>
          </p:cNvPr>
          <p:cNvPicPr>
            <a:picLocks noChangeAspect="1"/>
          </p:cNvPicPr>
          <p:nvPr/>
        </p:nvPicPr>
        <p:blipFill>
          <a:blip r:embed="rId3" cstate="screen">
            <a:clrChange>
              <a:clrFrom>
                <a:srgbClr val="FFFFFF"/>
              </a:clrFrom>
              <a:clrTo>
                <a:srgbClr val="FFFFFF">
                  <a:alpha val="0"/>
                </a:srgbClr>
              </a:clrTo>
            </a:clrChange>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tretch>
            <a:fillRect/>
          </a:stretch>
        </p:blipFill>
        <p:spPr>
          <a:xfrm>
            <a:off x="6240147" y="2259698"/>
            <a:ext cx="6078303" cy="4052202"/>
          </a:xfrm>
          <a:prstGeom prst="rect">
            <a:avLst/>
          </a:prstGeom>
        </p:spPr>
      </p:pic>
      <p:pic>
        <p:nvPicPr>
          <p:cNvPr id="9" name="Content Placeholder 8">
            <a:extLst>
              <a:ext uri="{FF2B5EF4-FFF2-40B4-BE49-F238E27FC236}">
                <a16:creationId xmlns:a16="http://schemas.microsoft.com/office/drawing/2014/main" id="{3B45681C-2BED-3F9B-58CF-5C081329ECCB}"/>
              </a:ext>
            </a:extLst>
          </p:cNvPr>
          <p:cNvPicPr>
            <a:picLocks noGrp="1" noChangeAspect="1"/>
          </p:cNvPicPr>
          <p:nvPr>
            <p:ph sz="half" idx="1"/>
          </p:nvPr>
        </p:nvPicPr>
        <p:blipFill>
          <a:blip r:embed="rId5" cstate="screen">
            <a:extLst>
              <a:ext uri="{28A0092B-C50C-407E-A947-70E740481C1C}">
                <a14:useLocalDpi xmlns:a14="http://schemas.microsoft.com/office/drawing/2010/main"/>
              </a:ext>
            </a:extLst>
          </a:blip>
          <a:stretch>
            <a:fillRect/>
          </a:stretch>
        </p:blipFill>
        <p:spPr>
          <a:xfrm>
            <a:off x="1910604" y="774953"/>
            <a:ext cx="3341591" cy="5012387"/>
          </a:xfrm>
        </p:spPr>
      </p:pic>
      <p:sp>
        <p:nvSpPr>
          <p:cNvPr id="2" name="Title 1">
            <a:extLst>
              <a:ext uri="{FF2B5EF4-FFF2-40B4-BE49-F238E27FC236}">
                <a16:creationId xmlns:a16="http://schemas.microsoft.com/office/drawing/2014/main" id="{F8594142-5516-7EBE-8806-7AE6AD0E1B5D}"/>
              </a:ext>
            </a:extLst>
          </p:cNvPr>
          <p:cNvSpPr>
            <a:spLocks noGrp="1"/>
          </p:cNvSpPr>
          <p:nvPr>
            <p:ph type="title"/>
          </p:nvPr>
        </p:nvSpPr>
        <p:spPr/>
        <p:txBody>
          <a:bodyPr/>
          <a:lstStyle/>
          <a:p>
            <a:r>
              <a:rPr lang="en-US" dirty="0"/>
              <a:t>Kuhn – challenging accumulative growth </a:t>
            </a:r>
          </a:p>
        </p:txBody>
      </p:sp>
      <p:sp>
        <p:nvSpPr>
          <p:cNvPr id="7" name="Content Placeholder 6">
            <a:extLst>
              <a:ext uri="{FF2B5EF4-FFF2-40B4-BE49-F238E27FC236}">
                <a16:creationId xmlns:a16="http://schemas.microsoft.com/office/drawing/2014/main" id="{040FACA0-A85C-A62F-238A-218887DA1659}"/>
              </a:ext>
            </a:extLst>
          </p:cNvPr>
          <p:cNvSpPr>
            <a:spLocks noGrp="1"/>
          </p:cNvSpPr>
          <p:nvPr>
            <p:ph sz="half" idx="2"/>
          </p:nvPr>
        </p:nvSpPr>
        <p:spPr/>
        <p:txBody>
          <a:bodyPr>
            <a:normAutofit fontScale="77500" lnSpcReduction="20000"/>
          </a:bodyPr>
          <a:lstStyle/>
          <a:p>
            <a:pPr marL="0" lvl="0" indent="0">
              <a:buNone/>
            </a:pPr>
            <a:r>
              <a:rPr lang="en-US" dirty="0"/>
              <a:t>Kuhn, </a:t>
            </a:r>
            <a:r>
              <a:rPr lang="en-US" i="1" dirty="0">
                <a:solidFill>
                  <a:srgbClr val="0070C0"/>
                </a:solidFill>
              </a:rPr>
              <a:t>The Structure of Scientific Revolutions</a:t>
            </a:r>
          </a:p>
          <a:p>
            <a:pPr marL="0" lvl="0" indent="0">
              <a:buNone/>
            </a:pPr>
            <a:endParaRPr lang="en-US" dirty="0"/>
          </a:p>
          <a:p>
            <a:pPr marL="0" lvl="0" indent="0">
              <a:buNone/>
            </a:pPr>
            <a:r>
              <a:rPr lang="en-US" dirty="0"/>
              <a:t>Paradigm Shift</a:t>
            </a:r>
          </a:p>
          <a:p>
            <a:pPr marL="0" lvl="0" indent="0">
              <a:buNone/>
            </a:pPr>
            <a:endParaRPr lang="en-US" dirty="0"/>
          </a:p>
          <a:p>
            <a:pPr marL="0" lvl="0" indent="0">
              <a:buNone/>
            </a:pPr>
            <a:r>
              <a:rPr lang="en-US" dirty="0"/>
              <a:t>Normal Science</a:t>
            </a:r>
          </a:p>
          <a:p>
            <a:pPr lvl="0"/>
            <a:endParaRPr lang="en-US" dirty="0"/>
          </a:p>
          <a:p>
            <a:pPr lvl="0"/>
            <a:endParaRPr lang="en-US" dirty="0"/>
          </a:p>
          <a:p>
            <a:pPr lvl="0"/>
            <a:endParaRPr lang="en-US" dirty="0"/>
          </a:p>
          <a:p>
            <a:pPr lvl="0"/>
            <a:endParaRPr lang="en-US" dirty="0"/>
          </a:p>
          <a:p>
            <a:pPr marL="0" lvl="0" indent="0">
              <a:buNone/>
            </a:pPr>
            <a:endParaRPr lang="en-US" dirty="0"/>
          </a:p>
          <a:p>
            <a:pPr marL="0" lvl="0" indent="0">
              <a:buNone/>
            </a:pPr>
            <a:r>
              <a:rPr lang="en-US" dirty="0"/>
              <a:t>To think about: What role does AI play?  What role do we play?	</a:t>
            </a:r>
          </a:p>
          <a:p>
            <a:endParaRPr lang="en-US" dirty="0"/>
          </a:p>
        </p:txBody>
      </p:sp>
      <p:sp>
        <p:nvSpPr>
          <p:cNvPr id="4" name="Date Placeholder 3">
            <a:extLst>
              <a:ext uri="{FF2B5EF4-FFF2-40B4-BE49-F238E27FC236}">
                <a16:creationId xmlns:a16="http://schemas.microsoft.com/office/drawing/2014/main" id="{9E39190F-2E0E-1EBD-1EAE-E1505DAE3D10}"/>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49ADE0B9-1A94-5BC2-2C21-0C780776BE22}"/>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925FA0DB-ECF4-EB45-24C4-35B60E443EFB}"/>
              </a:ext>
            </a:extLst>
          </p:cNvPr>
          <p:cNvSpPr>
            <a:spLocks noGrp="1"/>
          </p:cNvSpPr>
          <p:nvPr>
            <p:ph type="sldNum" sz="quarter" idx="12"/>
          </p:nvPr>
        </p:nvSpPr>
        <p:spPr/>
        <p:txBody>
          <a:bodyPr/>
          <a:lstStyle/>
          <a:p>
            <a:fld id="{5EAA5DC3-342A-8D4B-ADCB-997DE339E0D0}" type="slidenum">
              <a:rPr lang="en-US" smtClean="0"/>
              <a:t>13</a:t>
            </a:fld>
            <a:endParaRPr lang="en-US"/>
          </a:p>
        </p:txBody>
      </p:sp>
      <p:sp>
        <p:nvSpPr>
          <p:cNvPr id="10" name="TextBox 9">
            <a:extLst>
              <a:ext uri="{FF2B5EF4-FFF2-40B4-BE49-F238E27FC236}">
                <a16:creationId xmlns:a16="http://schemas.microsoft.com/office/drawing/2014/main" id="{70917164-96DF-E8E4-5924-5352D8AEF705}"/>
              </a:ext>
            </a:extLst>
          </p:cNvPr>
          <p:cNvSpPr txBox="1"/>
          <p:nvPr/>
        </p:nvSpPr>
        <p:spPr>
          <a:xfrm>
            <a:off x="2905893" y="5874002"/>
            <a:ext cx="1351011" cy="646331"/>
          </a:xfrm>
          <a:prstGeom prst="rect">
            <a:avLst/>
          </a:prstGeom>
          <a:noFill/>
        </p:spPr>
        <p:txBody>
          <a:bodyPr wrap="none" rtlCol="0">
            <a:spAutoFit/>
          </a:bodyPr>
          <a:lstStyle/>
          <a:p>
            <a:r>
              <a:rPr lang="en-US" dirty="0"/>
              <a:t>Thomas Kuhn</a:t>
            </a:r>
          </a:p>
          <a:p>
            <a:endParaRPr lang="en-US" dirty="0"/>
          </a:p>
        </p:txBody>
      </p:sp>
    </p:spTree>
    <p:extLst>
      <p:ext uri="{BB962C8B-B14F-4D97-AF65-F5344CB8AC3E}">
        <p14:creationId xmlns:p14="http://schemas.microsoft.com/office/powerpoint/2010/main" val="101463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F8B28-CE7D-2E89-4463-DFF9704D25F6}"/>
              </a:ext>
            </a:extLst>
          </p:cNvPr>
          <p:cNvSpPr>
            <a:spLocks noGrp="1"/>
          </p:cNvSpPr>
          <p:nvPr>
            <p:ph type="title"/>
          </p:nvPr>
        </p:nvSpPr>
        <p:spPr/>
        <p:txBody>
          <a:bodyPr/>
          <a:lstStyle/>
          <a:p>
            <a:r>
              <a:rPr lang="en-SG" dirty="0"/>
              <a:t>System 3 Innovation</a:t>
            </a:r>
            <a:endParaRPr lang="en-US" dirty="0"/>
          </a:p>
        </p:txBody>
      </p:sp>
      <p:sp>
        <p:nvSpPr>
          <p:cNvPr id="3" name="Content Placeholder 2">
            <a:extLst>
              <a:ext uri="{FF2B5EF4-FFF2-40B4-BE49-F238E27FC236}">
                <a16:creationId xmlns:a16="http://schemas.microsoft.com/office/drawing/2014/main" id="{5FDB63A1-A5E3-85A9-D7F7-AA8F4AB2700E}"/>
              </a:ext>
            </a:extLst>
          </p:cNvPr>
          <p:cNvSpPr>
            <a:spLocks noGrp="1"/>
          </p:cNvSpPr>
          <p:nvPr>
            <p:ph sz="half" idx="1"/>
          </p:nvPr>
        </p:nvSpPr>
        <p:spPr/>
        <p:txBody>
          <a:bodyPr>
            <a:normAutofit fontScale="77500" lnSpcReduction="20000"/>
          </a:bodyPr>
          <a:lstStyle/>
          <a:p>
            <a:pPr marL="514350" indent="-514350">
              <a:buFont typeface="+mj-lt"/>
              <a:buAutoNum type="arabicPeriod"/>
            </a:pPr>
            <a:r>
              <a:rPr lang="en-SG" b="1" dirty="0"/>
              <a:t>Explore the Adjacent Possible</a:t>
            </a:r>
            <a:br>
              <a:rPr lang="en-SG" b="1" dirty="0"/>
            </a:br>
            <a:br>
              <a:rPr lang="en-SG" b="1" dirty="0"/>
            </a:br>
            <a:r>
              <a:rPr lang="en-SG" dirty="0">
                <a:solidFill>
                  <a:schemeClr val="bg1">
                    <a:lumMod val="50000"/>
                  </a:schemeClr>
                </a:solidFill>
              </a:rPr>
              <a:t>We step where the next door opens. Progress builds one threshold at a time.</a:t>
            </a:r>
            <a:br>
              <a:rPr lang="en-SG" dirty="0">
                <a:solidFill>
                  <a:schemeClr val="bg1">
                    <a:lumMod val="50000"/>
                  </a:schemeClr>
                </a:solidFill>
              </a:rPr>
            </a:br>
            <a:endParaRPr lang="en-SG" dirty="0">
              <a:solidFill>
                <a:schemeClr val="bg1">
                  <a:lumMod val="50000"/>
                </a:schemeClr>
              </a:solidFill>
            </a:endParaRPr>
          </a:p>
          <a:p>
            <a:pPr marL="514350" indent="-514350">
              <a:buFont typeface="+mj-lt"/>
              <a:buAutoNum type="arabicPeriod"/>
            </a:pPr>
            <a:r>
              <a:rPr lang="en-SG" b="1" dirty="0"/>
              <a:t>Form Liquid Networks</a:t>
            </a:r>
            <a:br>
              <a:rPr lang="en-SG" b="1" dirty="0"/>
            </a:br>
            <a:br>
              <a:rPr lang="en-SG" b="1" dirty="0"/>
            </a:br>
            <a:r>
              <a:rPr lang="en-SG" dirty="0">
                <a:solidFill>
                  <a:schemeClr val="bg1">
                    <a:lumMod val="50000"/>
                  </a:schemeClr>
                </a:solidFill>
              </a:rPr>
              <a:t>Ideas flow like water, colliding and mixing in open networks. We do not innovate alone.</a:t>
            </a:r>
            <a:br>
              <a:rPr lang="en-SG" dirty="0">
                <a:solidFill>
                  <a:schemeClr val="bg1">
                    <a:lumMod val="50000"/>
                  </a:schemeClr>
                </a:solidFill>
              </a:rPr>
            </a:br>
            <a:endParaRPr lang="en-SG" dirty="0">
              <a:solidFill>
                <a:schemeClr val="bg1">
                  <a:lumMod val="50000"/>
                </a:schemeClr>
              </a:solidFill>
            </a:endParaRPr>
          </a:p>
          <a:p>
            <a:pPr marL="514350" indent="-514350">
              <a:buFont typeface="+mj-lt"/>
              <a:buAutoNum type="arabicPeriod"/>
            </a:pPr>
            <a:r>
              <a:rPr lang="en-SG" b="1" dirty="0"/>
              <a:t>Trust the Slow Hunch</a:t>
            </a:r>
            <a:br>
              <a:rPr lang="en-SG" b="1" dirty="0"/>
            </a:br>
            <a:br>
              <a:rPr lang="en-SG" b="1" dirty="0"/>
            </a:br>
            <a:r>
              <a:rPr lang="en-SG" dirty="0">
                <a:solidFill>
                  <a:schemeClr val="bg1">
                    <a:lumMod val="50000"/>
                  </a:schemeClr>
                </a:solidFill>
              </a:rPr>
              <a:t>Breakthroughs are not lightning strikes, but embers that burn over years. We tend them patiently.</a:t>
            </a:r>
            <a:br>
              <a:rPr lang="en-SG" dirty="0">
                <a:solidFill>
                  <a:schemeClr val="bg1">
                    <a:lumMod val="50000"/>
                  </a:schemeClr>
                </a:solidFill>
              </a:rPr>
            </a:br>
            <a:endParaRPr lang="en-SG" dirty="0">
              <a:solidFill>
                <a:schemeClr val="bg1">
                  <a:lumMod val="50000"/>
                </a:schemeClr>
              </a:solidFill>
            </a:endParaRPr>
          </a:p>
          <a:p>
            <a:endParaRPr lang="en-US" dirty="0"/>
          </a:p>
        </p:txBody>
      </p:sp>
      <p:sp>
        <p:nvSpPr>
          <p:cNvPr id="4" name="Content Placeholder 3">
            <a:extLst>
              <a:ext uri="{FF2B5EF4-FFF2-40B4-BE49-F238E27FC236}">
                <a16:creationId xmlns:a16="http://schemas.microsoft.com/office/drawing/2014/main" id="{6C50C115-B3FB-1269-BBC1-C69969D971A4}"/>
              </a:ext>
            </a:extLst>
          </p:cNvPr>
          <p:cNvSpPr>
            <a:spLocks noGrp="1"/>
          </p:cNvSpPr>
          <p:nvPr>
            <p:ph sz="half" idx="2"/>
          </p:nvPr>
        </p:nvSpPr>
        <p:spPr>
          <a:xfrm>
            <a:off x="6842448" y="722994"/>
            <a:ext cx="4968552" cy="5700291"/>
          </a:xfrm>
        </p:spPr>
        <p:txBody>
          <a:bodyPr>
            <a:normAutofit fontScale="77500" lnSpcReduction="20000"/>
          </a:bodyPr>
          <a:lstStyle/>
          <a:p>
            <a:pPr marL="514350" indent="-514350">
              <a:buFont typeface="+mj-lt"/>
              <a:buAutoNum type="arabicPeriod" startAt="4"/>
            </a:pPr>
            <a:r>
              <a:rPr lang="en-SG" b="1" dirty="0"/>
              <a:t>Welcome Serendipity</a:t>
            </a:r>
            <a:br>
              <a:rPr lang="en-SG" b="1" dirty="0"/>
            </a:br>
            <a:br>
              <a:rPr lang="en-SG" b="1" dirty="0"/>
            </a:br>
            <a:r>
              <a:rPr lang="en-SG" dirty="0">
                <a:solidFill>
                  <a:schemeClr val="bg1">
                    <a:lumMod val="50000"/>
                  </a:schemeClr>
                </a:solidFill>
              </a:rPr>
              <a:t>Chance favours the connected mind. We remain open to the unexpected.</a:t>
            </a:r>
            <a:br>
              <a:rPr lang="en-SG" dirty="0">
                <a:solidFill>
                  <a:schemeClr val="bg1">
                    <a:lumMod val="50000"/>
                  </a:schemeClr>
                </a:solidFill>
              </a:rPr>
            </a:br>
            <a:endParaRPr lang="en-SG" dirty="0">
              <a:solidFill>
                <a:schemeClr val="bg1">
                  <a:lumMod val="50000"/>
                </a:schemeClr>
              </a:solidFill>
            </a:endParaRPr>
          </a:p>
          <a:p>
            <a:pPr marL="514350" indent="-514350">
              <a:buFont typeface="+mj-lt"/>
              <a:buAutoNum type="arabicPeriod" startAt="4"/>
            </a:pPr>
            <a:r>
              <a:rPr lang="en-SG" b="1" dirty="0"/>
              <a:t>Embrace Error</a:t>
            </a:r>
            <a:br>
              <a:rPr lang="en-SG" b="1" dirty="0"/>
            </a:br>
            <a:br>
              <a:rPr lang="en-SG" b="1" dirty="0"/>
            </a:br>
            <a:r>
              <a:rPr lang="en-SG" dirty="0">
                <a:solidFill>
                  <a:schemeClr val="bg1">
                    <a:lumMod val="50000"/>
                  </a:schemeClr>
                </a:solidFill>
              </a:rPr>
              <a:t>Mistakes are not shameful; they are paths to discovery. We learn by falling forward.</a:t>
            </a:r>
            <a:br>
              <a:rPr lang="en-SG" dirty="0">
                <a:solidFill>
                  <a:schemeClr val="bg1">
                    <a:lumMod val="50000"/>
                  </a:schemeClr>
                </a:solidFill>
              </a:rPr>
            </a:br>
            <a:endParaRPr lang="en-SG" dirty="0">
              <a:solidFill>
                <a:schemeClr val="bg1">
                  <a:lumMod val="50000"/>
                </a:schemeClr>
              </a:solidFill>
            </a:endParaRPr>
          </a:p>
          <a:p>
            <a:pPr marL="514350" indent="-514350">
              <a:buFont typeface="+mj-lt"/>
              <a:buAutoNum type="arabicPeriod" startAt="4"/>
            </a:pPr>
            <a:r>
              <a:rPr lang="en-SG" b="1" dirty="0"/>
              <a:t>Practice Exaptation</a:t>
            </a:r>
            <a:br>
              <a:rPr lang="en-SG" b="1" dirty="0"/>
            </a:br>
            <a:br>
              <a:rPr lang="en-SG" b="1" dirty="0"/>
            </a:br>
            <a:r>
              <a:rPr lang="en-SG" dirty="0">
                <a:solidFill>
                  <a:schemeClr val="bg1">
                    <a:lumMod val="50000"/>
                  </a:schemeClr>
                </a:solidFill>
              </a:rPr>
              <a:t>We take from one craft and use it in another. Adaptation is strength.</a:t>
            </a:r>
            <a:br>
              <a:rPr lang="en-SG" dirty="0">
                <a:solidFill>
                  <a:schemeClr val="bg1">
                    <a:lumMod val="50000"/>
                  </a:schemeClr>
                </a:solidFill>
              </a:rPr>
            </a:br>
            <a:endParaRPr lang="en-SG" dirty="0">
              <a:solidFill>
                <a:schemeClr val="bg1">
                  <a:lumMod val="50000"/>
                </a:schemeClr>
              </a:solidFill>
            </a:endParaRPr>
          </a:p>
          <a:p>
            <a:pPr marL="514350" indent="-514350">
              <a:buFont typeface="+mj-lt"/>
              <a:buAutoNum type="arabicPeriod" startAt="4"/>
            </a:pPr>
            <a:r>
              <a:rPr lang="en-SG" b="1" dirty="0"/>
              <a:t>Build on Platforms</a:t>
            </a:r>
            <a:br>
              <a:rPr lang="en-SG" b="1" dirty="0"/>
            </a:br>
            <a:br>
              <a:rPr lang="en-SG" b="1" dirty="0"/>
            </a:br>
            <a:r>
              <a:rPr lang="en-SG" dirty="0">
                <a:solidFill>
                  <a:schemeClr val="bg1">
                    <a:lumMod val="50000"/>
                  </a:schemeClr>
                </a:solidFill>
              </a:rPr>
              <a:t>Innovation grows atop shared foundations. What we create, we leave for others to climb higher.</a:t>
            </a:r>
            <a:endParaRPr lang="en-US" dirty="0">
              <a:solidFill>
                <a:schemeClr val="bg1">
                  <a:lumMod val="50000"/>
                </a:schemeClr>
              </a:solidFill>
            </a:endParaRPr>
          </a:p>
        </p:txBody>
      </p:sp>
      <p:sp>
        <p:nvSpPr>
          <p:cNvPr id="5" name="Date Placeholder 4">
            <a:extLst>
              <a:ext uri="{FF2B5EF4-FFF2-40B4-BE49-F238E27FC236}">
                <a16:creationId xmlns:a16="http://schemas.microsoft.com/office/drawing/2014/main" id="{F003173D-50B5-DC95-BBC4-AE24CDC9344E}"/>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682C2242-0D6C-3F0A-0998-5CB47DE7D3F0}"/>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6245BCE5-3D1F-B4C2-63EE-F12B9126FF63}"/>
              </a:ext>
            </a:extLst>
          </p:cNvPr>
          <p:cNvSpPr>
            <a:spLocks noGrp="1"/>
          </p:cNvSpPr>
          <p:nvPr>
            <p:ph type="sldNum" sz="quarter" idx="12"/>
          </p:nvPr>
        </p:nvSpPr>
        <p:spPr/>
        <p:txBody>
          <a:bodyPr/>
          <a:lstStyle/>
          <a:p>
            <a:fld id="{16FFC1DE-BFFB-9342-812E-C97C32126E8C}" type="slidenum">
              <a:rPr lang="en-US" smtClean="0"/>
              <a:t>14</a:t>
            </a:fld>
            <a:endParaRPr lang="en-US"/>
          </a:p>
        </p:txBody>
      </p:sp>
    </p:spTree>
    <p:extLst>
      <p:ext uri="{BB962C8B-B14F-4D97-AF65-F5344CB8AC3E}">
        <p14:creationId xmlns:p14="http://schemas.microsoft.com/office/powerpoint/2010/main" val="249591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F2F73-FDAA-F911-51D2-5A20439E841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E45D372-3B02-B5A6-7D12-293F3FCD29BB}"/>
              </a:ext>
            </a:extLst>
          </p:cNvPr>
          <p:cNvPicPr>
            <a:picLocks noChangeAspect="1"/>
          </p:cNvPicPr>
          <p:nvPr/>
        </p:nvPicPr>
        <p:blipFill>
          <a:blip r:embed="rId3">
            <a:alphaModFix amt="70000"/>
          </a:blip>
          <a:stretch>
            <a:fillRect/>
          </a:stretch>
        </p:blipFill>
        <p:spPr>
          <a:xfrm>
            <a:off x="6816080" y="3141051"/>
            <a:ext cx="4727848" cy="1183602"/>
          </a:xfrm>
          <a:prstGeom prst="rect">
            <a:avLst/>
          </a:prstGeom>
        </p:spPr>
      </p:pic>
      <p:pic>
        <p:nvPicPr>
          <p:cNvPr id="4" name="Picture 3">
            <a:extLst>
              <a:ext uri="{FF2B5EF4-FFF2-40B4-BE49-F238E27FC236}">
                <a16:creationId xmlns:a16="http://schemas.microsoft.com/office/drawing/2014/main" id="{DEBAD662-43A1-D377-F95B-D82F2B9CE999}"/>
              </a:ext>
            </a:extLst>
          </p:cNvPr>
          <p:cNvPicPr>
            <a:picLocks noChangeAspect="1"/>
          </p:cNvPicPr>
          <p:nvPr/>
        </p:nvPicPr>
        <p:blipFill>
          <a:blip r:embed="rId3">
            <a:alphaModFix amt="70000"/>
          </a:blip>
          <a:stretch>
            <a:fillRect/>
          </a:stretch>
        </p:blipFill>
        <p:spPr>
          <a:xfrm>
            <a:off x="6816080" y="1690688"/>
            <a:ext cx="4727848" cy="3545886"/>
          </a:xfrm>
          <a:prstGeom prst="rect">
            <a:avLst/>
          </a:prstGeom>
        </p:spPr>
      </p:pic>
      <p:sp>
        <p:nvSpPr>
          <p:cNvPr id="2" name="Title 1">
            <a:extLst>
              <a:ext uri="{FF2B5EF4-FFF2-40B4-BE49-F238E27FC236}">
                <a16:creationId xmlns:a16="http://schemas.microsoft.com/office/drawing/2014/main" id="{D471939A-DAB0-3AAE-B2A4-F0B6DAE4B892}"/>
              </a:ext>
            </a:extLst>
          </p:cNvPr>
          <p:cNvSpPr>
            <a:spLocks noGrp="1"/>
          </p:cNvSpPr>
          <p:nvPr>
            <p:ph type="title"/>
          </p:nvPr>
        </p:nvSpPr>
        <p:spPr/>
        <p:txBody>
          <a:bodyPr/>
          <a:lstStyle/>
          <a:p>
            <a:r>
              <a:rPr lang="en-US" dirty="0"/>
              <a:t>Research Slow</a:t>
            </a:r>
          </a:p>
        </p:txBody>
      </p:sp>
      <p:sp>
        <p:nvSpPr>
          <p:cNvPr id="7" name="Content Placeholder 6">
            <a:extLst>
              <a:ext uri="{FF2B5EF4-FFF2-40B4-BE49-F238E27FC236}">
                <a16:creationId xmlns:a16="http://schemas.microsoft.com/office/drawing/2014/main" id="{0724BD25-AD95-100F-7187-73F03CAB11AF}"/>
              </a:ext>
            </a:extLst>
          </p:cNvPr>
          <p:cNvSpPr>
            <a:spLocks noGrp="1"/>
          </p:cNvSpPr>
          <p:nvPr>
            <p:ph idx="1"/>
          </p:nvPr>
        </p:nvSpPr>
        <p:spPr>
          <a:xfrm>
            <a:off x="838200" y="1825625"/>
            <a:ext cx="6193904" cy="4351338"/>
          </a:xfrm>
        </p:spPr>
        <p:txBody>
          <a:bodyPr/>
          <a:lstStyle/>
          <a:p>
            <a:pPr marL="0" indent="0">
              <a:buNone/>
            </a:pPr>
            <a:r>
              <a:rPr lang="en-US" dirty="0"/>
              <a:t>Ignore the gradient: </a:t>
            </a:r>
            <a:br>
              <a:rPr lang="en-US" dirty="0"/>
            </a:br>
            <a:r>
              <a:rPr lang="en-US" dirty="0"/>
              <a:t>Open up the </a:t>
            </a:r>
            <a:r>
              <a:rPr lang="en-US" dirty="0">
                <a:solidFill>
                  <a:schemeClr val="accent1"/>
                </a:solidFill>
              </a:rPr>
              <a:t>Adjacent Possible</a:t>
            </a:r>
          </a:p>
          <a:p>
            <a:pPr marL="0" indent="0">
              <a:buNone/>
            </a:pPr>
            <a:endParaRPr lang="en-US" dirty="0"/>
          </a:p>
          <a:p>
            <a:pPr marL="0" indent="0">
              <a:buNone/>
            </a:pPr>
            <a:r>
              <a:rPr lang="en-US" dirty="0"/>
              <a:t>Develops the </a:t>
            </a:r>
            <a:r>
              <a:rPr lang="en-US" dirty="0">
                <a:solidFill>
                  <a:schemeClr val="accent1"/>
                </a:solidFill>
              </a:rPr>
              <a:t>Slow Hunch </a:t>
            </a:r>
            <a:r>
              <a:rPr lang="en-US" dirty="0"/>
              <a:t>through persistent exposure to ancillary evidence</a:t>
            </a:r>
          </a:p>
          <a:p>
            <a:pPr marL="0" indent="0">
              <a:buNone/>
            </a:pPr>
            <a:endParaRPr lang="en-US" dirty="0"/>
          </a:p>
          <a:p>
            <a:pPr marL="0" indent="0">
              <a:buNone/>
            </a:pPr>
            <a:r>
              <a:rPr lang="en-US" i="1" dirty="0">
                <a:solidFill>
                  <a:schemeClr val="accent1"/>
                </a:solidFill>
              </a:rPr>
              <a:t>The Workshop</a:t>
            </a:r>
            <a:r>
              <a:rPr lang="en-US" dirty="0"/>
              <a:t>: collision allows scholars to </a:t>
            </a:r>
            <a:r>
              <a:rPr lang="en-US" dirty="0" err="1"/>
              <a:t>catalyse</a:t>
            </a:r>
            <a:r>
              <a:rPr lang="en-US" dirty="0"/>
              <a:t> new ideas through ideation</a:t>
            </a:r>
          </a:p>
        </p:txBody>
      </p:sp>
      <p:sp>
        <p:nvSpPr>
          <p:cNvPr id="3" name="Date Placeholder 2">
            <a:extLst>
              <a:ext uri="{FF2B5EF4-FFF2-40B4-BE49-F238E27FC236}">
                <a16:creationId xmlns:a16="http://schemas.microsoft.com/office/drawing/2014/main" id="{6F65B7F5-F77D-B09F-CA5F-648928EA3D69}"/>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5FB4CA05-81F2-8C1D-05C2-CFD48DE9752A}"/>
              </a:ext>
            </a:extLst>
          </p:cNvPr>
          <p:cNvSpPr>
            <a:spLocks noGrp="1"/>
          </p:cNvSpPr>
          <p:nvPr>
            <p:ph type="ftr" sz="quarter" idx="11"/>
          </p:nvPr>
        </p:nvSpPr>
        <p:spPr/>
        <p:txBody>
          <a:bodyPr/>
          <a:lstStyle/>
          <a:p>
            <a:r>
              <a:rPr lang="en-US"/>
              <a:t>AAAI AI4Research (Singapore Expo, Garnet 214)</a:t>
            </a:r>
          </a:p>
        </p:txBody>
      </p:sp>
      <p:sp>
        <p:nvSpPr>
          <p:cNvPr id="8" name="Slide Number Placeholder 7">
            <a:extLst>
              <a:ext uri="{FF2B5EF4-FFF2-40B4-BE49-F238E27FC236}">
                <a16:creationId xmlns:a16="http://schemas.microsoft.com/office/drawing/2014/main" id="{047124A8-2A08-AD96-89CA-B737612E36A4}"/>
              </a:ext>
            </a:extLst>
          </p:cNvPr>
          <p:cNvSpPr>
            <a:spLocks noGrp="1"/>
          </p:cNvSpPr>
          <p:nvPr>
            <p:ph type="sldNum" sz="quarter" idx="12"/>
          </p:nvPr>
        </p:nvSpPr>
        <p:spPr/>
        <p:txBody>
          <a:bodyPr/>
          <a:lstStyle/>
          <a:p>
            <a:fld id="{16FFC1DE-BFFB-9342-812E-C97C32126E8C}" type="slidenum">
              <a:rPr lang="en-US" smtClean="0"/>
              <a:t>15</a:t>
            </a:fld>
            <a:endParaRPr lang="en-US"/>
          </a:p>
        </p:txBody>
      </p:sp>
    </p:spTree>
    <p:extLst>
      <p:ext uri="{BB962C8B-B14F-4D97-AF65-F5344CB8AC3E}">
        <p14:creationId xmlns:p14="http://schemas.microsoft.com/office/powerpoint/2010/main" val="19652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AB28535-D040-CF8B-F9A3-3BC85BDC1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75B33-A325-0CB1-B7A3-D9E0DE8E82FB}"/>
              </a:ext>
            </a:extLst>
          </p:cNvPr>
          <p:cNvSpPr>
            <a:spLocks noGrp="1"/>
          </p:cNvSpPr>
          <p:nvPr>
            <p:ph type="title"/>
          </p:nvPr>
        </p:nvSpPr>
        <p:spPr/>
        <p:txBody>
          <a:bodyPr>
            <a:normAutofit/>
          </a:bodyPr>
          <a:lstStyle/>
          <a:p>
            <a:r>
              <a:rPr lang="en-US" sz="2400" b="1" dirty="0"/>
              <a:t>OUTLINE</a:t>
            </a:r>
          </a:p>
        </p:txBody>
      </p:sp>
      <p:sp>
        <p:nvSpPr>
          <p:cNvPr id="3" name="Content Placeholder 2">
            <a:extLst>
              <a:ext uri="{FF2B5EF4-FFF2-40B4-BE49-F238E27FC236}">
                <a16:creationId xmlns:a16="http://schemas.microsoft.com/office/drawing/2014/main" id="{B9855509-7CE1-93C0-B616-26AC23728EBF}"/>
              </a:ext>
            </a:extLst>
          </p:cNvPr>
          <p:cNvSpPr>
            <a:spLocks noGrp="1"/>
          </p:cNvSpPr>
          <p:nvPr>
            <p:ph idx="1"/>
          </p:nvPr>
        </p:nvSpPr>
        <p:spPr/>
        <p:txBody>
          <a:bodyPr/>
          <a:lstStyle/>
          <a:p>
            <a:pPr marL="514350" indent="-514350">
              <a:buFont typeface="+mj-lt"/>
              <a:buAutoNum type="arabicPeriod"/>
            </a:pPr>
            <a:r>
              <a:rPr lang="en-US" dirty="0">
                <a:solidFill>
                  <a:schemeClr val="bg1">
                    <a:lumMod val="50000"/>
                  </a:schemeClr>
                </a:solidFill>
              </a:rPr>
              <a:t> 	The Research Manifold</a:t>
            </a:r>
          </a:p>
          <a:p>
            <a:pPr marL="514350" indent="-514350">
              <a:buFont typeface="+mj-lt"/>
              <a:buAutoNum type="arabicPeriod"/>
            </a:pPr>
            <a:r>
              <a:rPr lang="en-US" dirty="0">
                <a:solidFill>
                  <a:schemeClr val="bg1">
                    <a:lumMod val="50000"/>
                  </a:schemeClr>
                </a:solidFill>
              </a:rPr>
              <a:t> 	Where Good Ideas Come From</a:t>
            </a:r>
          </a:p>
          <a:p>
            <a:pPr marL="514350" indent="-514350">
              <a:buFont typeface="+mj-lt"/>
              <a:buAutoNum type="arabicPeriod"/>
            </a:pPr>
            <a:r>
              <a:rPr lang="en-US" sz="5400" dirty="0"/>
              <a:t> 	Reasoning in Green and Red</a:t>
            </a:r>
          </a:p>
          <a:p>
            <a:pPr marL="514350" indent="-514350">
              <a:buFont typeface="+mj-lt"/>
              <a:buAutoNum type="arabicPeriod"/>
            </a:pPr>
            <a:r>
              <a:rPr lang="en-US" dirty="0"/>
              <a:t> 	The Year of the Centaur</a:t>
            </a:r>
          </a:p>
        </p:txBody>
      </p:sp>
      <p:sp>
        <p:nvSpPr>
          <p:cNvPr id="4" name="Date Placeholder 3">
            <a:extLst>
              <a:ext uri="{FF2B5EF4-FFF2-40B4-BE49-F238E27FC236}">
                <a16:creationId xmlns:a16="http://schemas.microsoft.com/office/drawing/2014/main" id="{0FC59877-218B-2E72-F59C-9F66A6F4941C}"/>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22426B57-3C0C-9B50-6874-93464D97EE36}"/>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EFDCAF0B-BB0E-BCF7-2137-CF45D3994549}"/>
              </a:ext>
            </a:extLst>
          </p:cNvPr>
          <p:cNvSpPr>
            <a:spLocks noGrp="1"/>
          </p:cNvSpPr>
          <p:nvPr>
            <p:ph type="sldNum" sz="quarter" idx="12"/>
          </p:nvPr>
        </p:nvSpPr>
        <p:spPr/>
        <p:txBody>
          <a:bodyPr/>
          <a:lstStyle/>
          <a:p>
            <a:fld id="{5249B4D6-361C-3446-B64F-95EB9F998CBD}" type="slidenum">
              <a:rPr lang="en-US" smtClean="0"/>
              <a:t>16</a:t>
            </a:fld>
            <a:endParaRPr lang="en-US"/>
          </a:p>
        </p:txBody>
      </p:sp>
    </p:spTree>
    <p:extLst>
      <p:ext uri="{BB962C8B-B14F-4D97-AF65-F5344CB8AC3E}">
        <p14:creationId xmlns:p14="http://schemas.microsoft.com/office/powerpoint/2010/main" val="2440336756"/>
      </p:ext>
    </p:extLst>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CD7D-F0F4-F7A5-A3FB-551C60F0A298}"/>
              </a:ext>
            </a:extLst>
          </p:cNvPr>
          <p:cNvSpPr>
            <a:spLocks noGrp="1"/>
          </p:cNvSpPr>
          <p:nvPr>
            <p:ph type="title"/>
          </p:nvPr>
        </p:nvSpPr>
        <p:spPr/>
        <p:txBody>
          <a:bodyPr/>
          <a:lstStyle/>
          <a:p>
            <a:r>
              <a:rPr lang="en-US" dirty="0"/>
              <a:t>Adjacent Possible as Reasoning</a:t>
            </a:r>
          </a:p>
        </p:txBody>
      </p:sp>
      <p:sp>
        <p:nvSpPr>
          <p:cNvPr id="3" name="Content Placeholder 2">
            <a:extLst>
              <a:ext uri="{FF2B5EF4-FFF2-40B4-BE49-F238E27FC236}">
                <a16:creationId xmlns:a16="http://schemas.microsoft.com/office/drawing/2014/main" id="{A3A319D5-41D6-AB19-EA61-F5D81CC8A0F2}"/>
              </a:ext>
            </a:extLst>
          </p:cNvPr>
          <p:cNvSpPr>
            <a:spLocks noGrp="1"/>
          </p:cNvSpPr>
          <p:nvPr>
            <p:ph sz="half" idx="1"/>
          </p:nvPr>
        </p:nvSpPr>
        <p:spPr/>
        <p:txBody>
          <a:bodyPr/>
          <a:lstStyle/>
          <a:p>
            <a:pPr marL="0" indent="0">
              <a:buNone/>
            </a:pPr>
            <a:r>
              <a:rPr lang="en-US" dirty="0"/>
              <a:t>You can’t invent the microwave in 1650.  It’s beyond the bounds of possibility.</a:t>
            </a:r>
          </a:p>
          <a:p>
            <a:pPr marL="0" indent="0">
              <a:buNone/>
            </a:pPr>
            <a:endParaRPr lang="en-US" dirty="0"/>
          </a:p>
          <a:p>
            <a:pPr marL="0" indent="0">
              <a:buNone/>
            </a:pPr>
            <a:r>
              <a:rPr lang="en-US" dirty="0"/>
              <a:t>Use simulation to </a:t>
            </a:r>
            <a:r>
              <a:rPr lang="en-US" b="1" dirty="0"/>
              <a:t>roll out</a:t>
            </a:r>
            <a:r>
              <a:rPr lang="en-US" dirty="0"/>
              <a:t> science’s potential events.</a:t>
            </a:r>
          </a:p>
          <a:p>
            <a:endParaRPr lang="en-US" dirty="0"/>
          </a:p>
        </p:txBody>
      </p:sp>
      <p:sp>
        <p:nvSpPr>
          <p:cNvPr id="5" name="Date Placeholder 4">
            <a:extLst>
              <a:ext uri="{FF2B5EF4-FFF2-40B4-BE49-F238E27FC236}">
                <a16:creationId xmlns:a16="http://schemas.microsoft.com/office/drawing/2014/main" id="{EF7186E4-BEC5-1696-8EA2-0B9FDC9F5B2F}"/>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2173CA0A-D3CE-9D65-9182-8ABF858B1066}"/>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A99B0B21-7FEE-770B-1B95-264352611C60}"/>
              </a:ext>
            </a:extLst>
          </p:cNvPr>
          <p:cNvSpPr>
            <a:spLocks noGrp="1"/>
          </p:cNvSpPr>
          <p:nvPr>
            <p:ph type="sldNum" sz="quarter" idx="12"/>
          </p:nvPr>
        </p:nvSpPr>
        <p:spPr/>
        <p:txBody>
          <a:bodyPr/>
          <a:lstStyle/>
          <a:p>
            <a:fld id="{5249B4D6-361C-3446-B64F-95EB9F998CBD}" type="slidenum">
              <a:rPr lang="en-US" smtClean="0"/>
              <a:t>17</a:t>
            </a:fld>
            <a:endParaRPr lang="en-US"/>
          </a:p>
        </p:txBody>
      </p:sp>
      <p:pic>
        <p:nvPicPr>
          <p:cNvPr id="11" name="Content Placeholder 10">
            <a:extLst>
              <a:ext uri="{FF2B5EF4-FFF2-40B4-BE49-F238E27FC236}">
                <a16:creationId xmlns:a16="http://schemas.microsoft.com/office/drawing/2014/main" id="{745C3D7E-A05E-C4C1-83C7-EF7A7C64A0A0}"/>
              </a:ext>
            </a:extLst>
          </p:cNvPr>
          <p:cNvPicPr>
            <a:picLocks noGrp="1" noChangeAspect="1"/>
          </p:cNvPicPr>
          <p:nvPr>
            <p:ph sz="half" idx="2"/>
          </p:nvPr>
        </p:nvPicPr>
        <p:blipFill>
          <a:blip r:embed="rId2"/>
          <a:stretch>
            <a:fillRect/>
          </a:stretch>
        </p:blipFill>
        <p:spPr>
          <a:xfrm>
            <a:off x="6380124" y="1825625"/>
            <a:ext cx="4765751" cy="4351338"/>
          </a:xfrm>
          <a:prstGeom prst="rect">
            <a:avLst/>
          </a:prstGeom>
        </p:spPr>
      </p:pic>
      <p:grpSp>
        <p:nvGrpSpPr>
          <p:cNvPr id="15" name="Group 14">
            <a:extLst>
              <a:ext uri="{FF2B5EF4-FFF2-40B4-BE49-F238E27FC236}">
                <a16:creationId xmlns:a16="http://schemas.microsoft.com/office/drawing/2014/main" id="{F3E16339-FAE6-BA5A-2F31-0D8A538BACEA}"/>
              </a:ext>
            </a:extLst>
          </p:cNvPr>
          <p:cNvGrpSpPr/>
          <p:nvPr/>
        </p:nvGrpSpPr>
        <p:grpSpPr>
          <a:xfrm>
            <a:off x="6375092" y="3262624"/>
            <a:ext cx="4770783" cy="3004032"/>
            <a:chOff x="6375092" y="3262624"/>
            <a:chExt cx="4770783" cy="3004032"/>
          </a:xfrm>
          <a:solidFill>
            <a:schemeClr val="bg1"/>
          </a:solidFill>
        </p:grpSpPr>
        <p:sp>
          <p:nvSpPr>
            <p:cNvPr id="12" name="Rectangle 11">
              <a:extLst>
                <a:ext uri="{FF2B5EF4-FFF2-40B4-BE49-F238E27FC236}">
                  <a16:creationId xmlns:a16="http://schemas.microsoft.com/office/drawing/2014/main" id="{241935A7-391D-D3EF-C214-43CD22F2BD10}"/>
                </a:ext>
              </a:extLst>
            </p:cNvPr>
            <p:cNvSpPr/>
            <p:nvPr/>
          </p:nvSpPr>
          <p:spPr>
            <a:xfrm>
              <a:off x="6375092" y="3907769"/>
              <a:ext cx="4770783" cy="235888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6A954D-E9D5-8CD8-6672-366A731A601C}"/>
                </a:ext>
              </a:extLst>
            </p:cNvPr>
            <p:cNvSpPr/>
            <p:nvPr/>
          </p:nvSpPr>
          <p:spPr>
            <a:xfrm>
              <a:off x="7932222" y="3772832"/>
              <a:ext cx="1556335" cy="235888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F2FFAC-A2A6-C688-6628-17A1B1D9DC69}"/>
                </a:ext>
              </a:extLst>
            </p:cNvPr>
            <p:cNvSpPr/>
            <p:nvPr/>
          </p:nvSpPr>
          <p:spPr>
            <a:xfrm>
              <a:off x="8287514" y="3262624"/>
              <a:ext cx="604695" cy="235888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4314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05D2-C014-4E65-4A1D-F257A6759D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D26E18-A3C1-014B-A190-01C1F2B07DE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17D8A45-11FF-68A2-ACA8-401FB0097C34}"/>
              </a:ext>
            </a:extLst>
          </p:cNvPr>
          <p:cNvSpPr>
            <a:spLocks noGrp="1"/>
          </p:cNvSpPr>
          <p:nvPr>
            <p:ph type="sldNum" sz="quarter" idx="12"/>
          </p:nvPr>
        </p:nvSpPr>
        <p:spPr/>
        <p:txBody>
          <a:bodyPr/>
          <a:lstStyle/>
          <a:p>
            <a:fld id="{CAC603C4-FEAE-8A4E-A96E-849B406023AD}" type="slidenum">
              <a:rPr lang="en-US" smtClean="0"/>
              <a:t>18</a:t>
            </a:fld>
            <a:endParaRPr lang="en-US"/>
          </a:p>
        </p:txBody>
      </p:sp>
      <p:pic>
        <p:nvPicPr>
          <p:cNvPr id="5" name="Picture 4">
            <a:extLst>
              <a:ext uri="{FF2B5EF4-FFF2-40B4-BE49-F238E27FC236}">
                <a16:creationId xmlns:a16="http://schemas.microsoft.com/office/drawing/2014/main" id="{3F119C82-7F0B-09EF-CB13-9A20F4B482AC}"/>
              </a:ext>
            </a:extLst>
          </p:cNvPr>
          <p:cNvPicPr>
            <a:picLocks noChangeAspect="1"/>
          </p:cNvPicPr>
          <p:nvPr/>
        </p:nvPicPr>
        <p:blipFill rotWithShape="1">
          <a:blip r:embed="rId2">
            <a:alphaModFix amt="23000"/>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b="27340"/>
          <a:stretch/>
        </p:blipFill>
        <p:spPr>
          <a:xfrm>
            <a:off x="0" y="0"/>
            <a:ext cx="12192000" cy="6858000"/>
          </a:xfrm>
          <a:prstGeom prst="rect">
            <a:avLst/>
          </a:prstGeom>
        </p:spPr>
      </p:pic>
      <p:sp>
        <p:nvSpPr>
          <p:cNvPr id="7" name="TextBox 6">
            <a:extLst>
              <a:ext uri="{FF2B5EF4-FFF2-40B4-BE49-F238E27FC236}">
                <a16:creationId xmlns:a16="http://schemas.microsoft.com/office/drawing/2014/main" id="{04E00D07-5545-3C30-3F57-6601ED202C02}"/>
              </a:ext>
            </a:extLst>
          </p:cNvPr>
          <p:cNvSpPr txBox="1"/>
          <p:nvPr/>
        </p:nvSpPr>
        <p:spPr>
          <a:xfrm>
            <a:off x="2858045" y="623519"/>
            <a:ext cx="5295356" cy="1446550"/>
          </a:xfrm>
          <a:prstGeom prst="rect">
            <a:avLst/>
          </a:prstGeom>
          <a:solidFill>
            <a:schemeClr val="tx1"/>
          </a:solidFill>
        </p:spPr>
        <p:txBody>
          <a:bodyPr wrap="square">
            <a:spAutoFit/>
          </a:bodyPr>
          <a:lstStyle/>
          <a:p>
            <a:r>
              <a:rPr lang="en-US" sz="4400" b="1" dirty="0">
                <a:solidFill>
                  <a:schemeClr val="bg1"/>
                </a:solidFill>
              </a:rPr>
              <a:t>Postcards from the Future 2035</a:t>
            </a:r>
          </a:p>
        </p:txBody>
      </p:sp>
      <p:sp>
        <p:nvSpPr>
          <p:cNvPr id="8" name="TextBox 7">
            <a:extLst>
              <a:ext uri="{FF2B5EF4-FFF2-40B4-BE49-F238E27FC236}">
                <a16:creationId xmlns:a16="http://schemas.microsoft.com/office/drawing/2014/main" id="{1DEAD9C3-5D00-FB71-5151-C5BA44F27053}"/>
              </a:ext>
            </a:extLst>
          </p:cNvPr>
          <p:cNvSpPr txBox="1"/>
          <p:nvPr/>
        </p:nvSpPr>
        <p:spPr>
          <a:xfrm>
            <a:off x="6164580" y="3776926"/>
            <a:ext cx="5608320" cy="2677656"/>
          </a:xfrm>
          <a:prstGeom prst="rect">
            <a:avLst/>
          </a:prstGeom>
          <a:solidFill>
            <a:schemeClr val="tx1">
              <a:alpha val="95303"/>
            </a:schemeClr>
          </a:solidFill>
        </p:spPr>
        <p:txBody>
          <a:bodyPr wrap="square">
            <a:spAutoFit/>
          </a:bodyPr>
          <a:lstStyle/>
          <a:p>
            <a:r>
              <a:rPr lang="en-US" sz="2400" dirty="0">
                <a:solidFill>
                  <a:schemeClr val="bg1"/>
                </a:solidFill>
              </a:rPr>
              <a:t>AI is prevalent across the globe. In your role, write a post-card to the other two roles telling them:</a:t>
            </a:r>
          </a:p>
          <a:p>
            <a:endParaRPr lang="en-US" sz="2400" dirty="0">
              <a:solidFill>
                <a:schemeClr val="bg1"/>
              </a:solidFill>
            </a:endParaRPr>
          </a:p>
          <a:p>
            <a:pPr marL="457200" indent="-457200">
              <a:buFont typeface="Arial" panose="020B0604020202020204" pitchFamily="34" charset="0"/>
              <a:buChar char="•"/>
            </a:pPr>
            <a:r>
              <a:rPr lang="en-US" sz="2400" dirty="0">
                <a:solidFill>
                  <a:schemeClr val="bg1"/>
                </a:solidFill>
              </a:rPr>
              <a:t>What you need or want from them</a:t>
            </a:r>
          </a:p>
          <a:p>
            <a:pPr marL="457200" indent="-457200">
              <a:buFont typeface="Arial" panose="020B0604020202020204" pitchFamily="34" charset="0"/>
              <a:buChar char="•"/>
            </a:pPr>
            <a:r>
              <a:rPr lang="en-US" sz="2400" dirty="0">
                <a:solidFill>
                  <a:schemeClr val="bg1"/>
                </a:solidFill>
              </a:rPr>
              <a:t>What you in your role can offer</a:t>
            </a:r>
          </a:p>
        </p:txBody>
      </p:sp>
      <p:sp>
        <p:nvSpPr>
          <p:cNvPr id="9" name="Date Placeholder 8">
            <a:extLst>
              <a:ext uri="{FF2B5EF4-FFF2-40B4-BE49-F238E27FC236}">
                <a16:creationId xmlns:a16="http://schemas.microsoft.com/office/drawing/2014/main" id="{54C066E5-FEB4-30EE-CA31-C553F03FC429}"/>
              </a:ext>
            </a:extLst>
          </p:cNvPr>
          <p:cNvSpPr>
            <a:spLocks noGrp="1"/>
          </p:cNvSpPr>
          <p:nvPr>
            <p:ph type="dt" sz="half" idx="10"/>
          </p:nvPr>
        </p:nvSpPr>
        <p:spPr/>
        <p:txBody>
          <a:bodyPr/>
          <a:lstStyle/>
          <a:p>
            <a:r>
              <a:rPr lang="en-SG"/>
              <a:t>Mon, 26 Jan 2026</a:t>
            </a:r>
            <a:endParaRPr lang="en-US" dirty="0"/>
          </a:p>
        </p:txBody>
      </p:sp>
      <p:sp>
        <p:nvSpPr>
          <p:cNvPr id="10" name="Footer Placeholder 9">
            <a:extLst>
              <a:ext uri="{FF2B5EF4-FFF2-40B4-BE49-F238E27FC236}">
                <a16:creationId xmlns:a16="http://schemas.microsoft.com/office/drawing/2014/main" id="{A51C6E42-115A-4D14-5D88-BFC1115B98E6}"/>
              </a:ext>
            </a:extLst>
          </p:cNvPr>
          <p:cNvSpPr>
            <a:spLocks noGrp="1"/>
          </p:cNvSpPr>
          <p:nvPr>
            <p:ph type="ftr" sz="quarter" idx="11"/>
          </p:nvPr>
        </p:nvSpPr>
        <p:spPr/>
        <p:txBody>
          <a:bodyPr/>
          <a:lstStyle/>
          <a:p>
            <a:r>
              <a:rPr lang="en-US"/>
              <a:t>AAAI AI4Research (Singapore Expo, Garnet 214)</a:t>
            </a:r>
            <a:endParaRPr lang="en-US" dirty="0"/>
          </a:p>
        </p:txBody>
      </p:sp>
    </p:spTree>
    <p:extLst>
      <p:ext uri="{BB962C8B-B14F-4D97-AF65-F5344CB8AC3E}">
        <p14:creationId xmlns:p14="http://schemas.microsoft.com/office/powerpoint/2010/main" val="1594857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5FE9E4FD-0E31-FEAD-31E2-1D8DE513C826}"/>
              </a:ext>
            </a:extLst>
          </p:cNvPr>
          <p:cNvSpPr>
            <a:spLocks noGrp="1"/>
          </p:cNvSpPr>
          <p:nvPr>
            <p:ph type="title"/>
          </p:nvPr>
        </p:nvSpPr>
        <p:spPr>
          <a:ln>
            <a:noFill/>
          </a:ln>
        </p:spPr>
        <p:txBody>
          <a:bodyPr/>
          <a:lstStyle/>
          <a:p>
            <a:endParaRPr lang="en-US" dirty="0"/>
          </a:p>
        </p:txBody>
      </p:sp>
      <p:sp>
        <p:nvSpPr>
          <p:cNvPr id="3" name="Content Placeholder 2">
            <a:extLst>
              <a:ext uri="{FF2B5EF4-FFF2-40B4-BE49-F238E27FC236}">
                <a16:creationId xmlns:a16="http://schemas.microsoft.com/office/drawing/2014/main" id="{4F3972D0-73F2-0E7B-D2F7-30C7EE523F6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05D4539-D6BE-1864-1323-D13EEFD621D8}"/>
              </a:ext>
            </a:extLst>
          </p:cNvPr>
          <p:cNvSpPr>
            <a:spLocks noGrp="1"/>
          </p:cNvSpPr>
          <p:nvPr>
            <p:ph type="sldNum" sz="quarter" idx="12"/>
          </p:nvPr>
        </p:nvSpPr>
        <p:spPr/>
        <p:txBody>
          <a:bodyPr/>
          <a:lstStyle/>
          <a:p>
            <a:fld id="{CAC603C4-FEAE-8A4E-A96E-849B406023AD}" type="slidenum">
              <a:rPr lang="en-US" smtClean="0"/>
              <a:t>19</a:t>
            </a:fld>
            <a:endParaRPr lang="en-US"/>
          </a:p>
        </p:txBody>
      </p:sp>
      <p:pic>
        <p:nvPicPr>
          <p:cNvPr id="3074" name="Picture 2" descr="A line drawing of a Navy SEAL diver descending into the depths of the ocean, side view. The scene is serene and isolated, with air bubbles rising up and rays of sunlight penetrating the water from above. The diver is wearing modern diving gear, and the background shows the vast, dark ocean with a sense of depth and quietness.">
            <a:extLst>
              <a:ext uri="{FF2B5EF4-FFF2-40B4-BE49-F238E27FC236}">
                <a16:creationId xmlns:a16="http://schemas.microsoft.com/office/drawing/2014/main" id="{9CDE319C-9F64-1139-B949-705AF960E0E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873186" y="0"/>
            <a:ext cx="3091257" cy="5408762"/>
          </a:xfrm>
          <a:prstGeom prst="rect">
            <a:avLst/>
          </a:prstGeom>
          <a:pattFill prst="pct5">
            <a:fgClr>
              <a:schemeClr val="accent1"/>
            </a:fgClr>
            <a:bgClr>
              <a:schemeClr val="bg1"/>
            </a:bgClr>
          </a:pattFill>
          <a:ln>
            <a:noFill/>
          </a:ln>
        </p:spPr>
      </p:pic>
      <p:sp>
        <p:nvSpPr>
          <p:cNvPr id="5" name="Rectangle 4">
            <a:extLst>
              <a:ext uri="{FF2B5EF4-FFF2-40B4-BE49-F238E27FC236}">
                <a16:creationId xmlns:a16="http://schemas.microsoft.com/office/drawing/2014/main" id="{E8411E91-D96C-A1A5-DE54-2503DC073F19}"/>
              </a:ext>
            </a:extLst>
          </p:cNvPr>
          <p:cNvSpPr/>
          <p:nvPr/>
        </p:nvSpPr>
        <p:spPr>
          <a:xfrm>
            <a:off x="6413094" y="0"/>
            <a:ext cx="920183" cy="6858000"/>
          </a:xfrm>
          <a:prstGeom prst="rect">
            <a:avLst/>
          </a:prstGeom>
          <a:gradFill flip="none" rotWithShape="1">
            <a:gsLst>
              <a:gs pos="60000">
                <a:schemeClr val="tx1"/>
              </a:gs>
              <a:gs pos="100000">
                <a:schemeClr val="accent3">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7" name="Rectangle 6">
            <a:extLst>
              <a:ext uri="{FF2B5EF4-FFF2-40B4-BE49-F238E27FC236}">
                <a16:creationId xmlns:a16="http://schemas.microsoft.com/office/drawing/2014/main" id="{C451C1CA-975B-CAAC-3E77-4E6F36B1220C}"/>
              </a:ext>
            </a:extLst>
          </p:cNvPr>
          <p:cNvSpPr/>
          <p:nvPr/>
        </p:nvSpPr>
        <p:spPr>
          <a:xfrm rot="10800000">
            <a:off x="8398275" y="0"/>
            <a:ext cx="1960108" cy="6858000"/>
          </a:xfrm>
          <a:prstGeom prst="rect">
            <a:avLst/>
          </a:prstGeom>
          <a:gradFill flip="none" rotWithShape="1">
            <a:gsLst>
              <a:gs pos="60000">
                <a:schemeClr val="tx1"/>
              </a:gs>
              <a:gs pos="100000">
                <a:schemeClr val="accent3">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8" name="Rectangle 7">
            <a:extLst>
              <a:ext uri="{FF2B5EF4-FFF2-40B4-BE49-F238E27FC236}">
                <a16:creationId xmlns:a16="http://schemas.microsoft.com/office/drawing/2014/main" id="{5678D26A-6151-864B-D6E6-DA88F52CC40E}"/>
              </a:ext>
            </a:extLst>
          </p:cNvPr>
          <p:cNvSpPr/>
          <p:nvPr/>
        </p:nvSpPr>
        <p:spPr>
          <a:xfrm rot="16200000">
            <a:off x="6834760" y="3417671"/>
            <a:ext cx="2781506" cy="3679371"/>
          </a:xfrm>
          <a:prstGeom prst="rect">
            <a:avLst/>
          </a:prstGeom>
          <a:gradFill flip="none" rotWithShape="1">
            <a:gsLst>
              <a:gs pos="60000">
                <a:schemeClr val="tx1"/>
              </a:gs>
              <a:gs pos="100000">
                <a:schemeClr val="accent3">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9" name="Date Placeholder 8">
            <a:extLst>
              <a:ext uri="{FF2B5EF4-FFF2-40B4-BE49-F238E27FC236}">
                <a16:creationId xmlns:a16="http://schemas.microsoft.com/office/drawing/2014/main" id="{8C4129F1-F05A-6852-AA7B-19FF5D05A429}"/>
              </a:ext>
            </a:extLst>
          </p:cNvPr>
          <p:cNvSpPr>
            <a:spLocks noGrp="1"/>
          </p:cNvSpPr>
          <p:nvPr>
            <p:ph type="dt" sz="half" idx="10"/>
          </p:nvPr>
        </p:nvSpPr>
        <p:spPr/>
        <p:txBody>
          <a:bodyPr/>
          <a:lstStyle/>
          <a:p>
            <a:r>
              <a:rPr lang="en-SG"/>
              <a:t>Mon, 26 Jan 2026</a:t>
            </a:r>
            <a:endParaRPr lang="en-US"/>
          </a:p>
        </p:txBody>
      </p:sp>
      <p:sp>
        <p:nvSpPr>
          <p:cNvPr id="10" name="Footer Placeholder 9">
            <a:extLst>
              <a:ext uri="{FF2B5EF4-FFF2-40B4-BE49-F238E27FC236}">
                <a16:creationId xmlns:a16="http://schemas.microsoft.com/office/drawing/2014/main" id="{B323D3CE-AE44-4616-8EF4-5F3CD086E462}"/>
              </a:ext>
            </a:extLst>
          </p:cNvPr>
          <p:cNvSpPr>
            <a:spLocks noGrp="1"/>
          </p:cNvSpPr>
          <p:nvPr>
            <p:ph type="ftr" sz="quarter" idx="11"/>
          </p:nvPr>
        </p:nvSpPr>
        <p:spPr/>
        <p:txBody>
          <a:bodyPr/>
          <a:lstStyle/>
          <a:p>
            <a:r>
              <a:rPr lang="en-US"/>
              <a:t>AAAI AI4Research (Singapore Expo, Garnet 214)</a:t>
            </a:r>
          </a:p>
        </p:txBody>
      </p:sp>
    </p:spTree>
    <p:extLst>
      <p:ext uri="{BB962C8B-B14F-4D97-AF65-F5344CB8AC3E}">
        <p14:creationId xmlns:p14="http://schemas.microsoft.com/office/powerpoint/2010/main" val="46199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2924-0528-9EF8-4A49-9365DCDD7FA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2A387D9-C986-CAF3-E81B-94B92CB9D8D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F8A90AD-FAC7-1AE1-4019-0515C28181E0}"/>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DBB6FD6E-828D-C500-611A-89ED33B6F96A}"/>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CEAC455B-D52E-17DC-5282-2B4059CCCC51}"/>
              </a:ext>
            </a:extLst>
          </p:cNvPr>
          <p:cNvSpPr>
            <a:spLocks noGrp="1"/>
          </p:cNvSpPr>
          <p:nvPr>
            <p:ph type="sldNum" sz="quarter" idx="12"/>
          </p:nvPr>
        </p:nvSpPr>
        <p:spPr/>
        <p:txBody>
          <a:bodyPr/>
          <a:lstStyle/>
          <a:p>
            <a:fld id="{5249B4D6-361C-3446-B64F-95EB9F998CBD}" type="slidenum">
              <a:rPr lang="en-US" smtClean="0"/>
              <a:t>2</a:t>
            </a:fld>
            <a:endParaRPr lang="en-US"/>
          </a:p>
        </p:txBody>
      </p:sp>
      <p:pic>
        <p:nvPicPr>
          <p:cNvPr id="9" name="Picture 8">
            <a:extLst>
              <a:ext uri="{FF2B5EF4-FFF2-40B4-BE49-F238E27FC236}">
                <a16:creationId xmlns:a16="http://schemas.microsoft.com/office/drawing/2014/main" id="{2431420C-5F8C-399B-B46E-5D30CAE31B01}"/>
              </a:ext>
            </a:extLst>
          </p:cNvPr>
          <p:cNvPicPr>
            <a:picLocks noChangeAspect="1"/>
          </p:cNvPicPr>
          <p:nvPr/>
        </p:nvPicPr>
        <p:blipFill>
          <a:blip r:embed="rId2"/>
          <a:stretch>
            <a:fillRect/>
          </a:stretch>
        </p:blipFill>
        <p:spPr>
          <a:xfrm>
            <a:off x="0" y="0"/>
            <a:ext cx="4234133" cy="6356350"/>
          </a:xfrm>
          <a:prstGeom prst="rect">
            <a:avLst/>
          </a:prstGeom>
        </p:spPr>
      </p:pic>
      <p:pic>
        <p:nvPicPr>
          <p:cNvPr id="10" name="Picture 9">
            <a:extLst>
              <a:ext uri="{FF2B5EF4-FFF2-40B4-BE49-F238E27FC236}">
                <a16:creationId xmlns:a16="http://schemas.microsoft.com/office/drawing/2014/main" id="{74012D67-701D-37BA-3AE3-6BFEE62C9FEB}"/>
              </a:ext>
            </a:extLst>
          </p:cNvPr>
          <p:cNvPicPr>
            <a:picLocks noChangeAspect="1"/>
          </p:cNvPicPr>
          <p:nvPr/>
        </p:nvPicPr>
        <p:blipFill>
          <a:blip r:embed="rId3"/>
          <a:stretch>
            <a:fillRect/>
          </a:stretch>
        </p:blipFill>
        <p:spPr>
          <a:xfrm>
            <a:off x="4234133" y="0"/>
            <a:ext cx="7957867" cy="6190844"/>
          </a:xfrm>
          <a:prstGeom prst="rect">
            <a:avLst/>
          </a:prstGeom>
        </p:spPr>
      </p:pic>
      <p:sp>
        <p:nvSpPr>
          <p:cNvPr id="13" name="Rectangle 12">
            <a:extLst>
              <a:ext uri="{FF2B5EF4-FFF2-40B4-BE49-F238E27FC236}">
                <a16:creationId xmlns:a16="http://schemas.microsoft.com/office/drawing/2014/main" id="{29E977D2-FE7D-AA7D-28A8-E1E39C7A4C5C}"/>
              </a:ext>
            </a:extLst>
          </p:cNvPr>
          <p:cNvSpPr/>
          <p:nvPr/>
        </p:nvSpPr>
        <p:spPr>
          <a:xfrm>
            <a:off x="9077675" y="6119813"/>
            <a:ext cx="2695225" cy="276999"/>
          </a:xfrm>
          <a:prstGeom prst="rect">
            <a:avLst/>
          </a:prstGeom>
          <a:solidFill>
            <a:schemeClr val="bg1">
              <a:alpha val="74000"/>
            </a:schemeClr>
          </a:solidFill>
        </p:spPr>
        <p:txBody>
          <a:bodyPr wrap="none">
            <a:spAutoFit/>
          </a:bodyPr>
          <a:lstStyle/>
          <a:p>
            <a:r>
              <a:rPr lang="en-US" sz="1200" dirty="0"/>
              <a:t>Beel et al. </a:t>
            </a:r>
            <a:r>
              <a:rPr lang="en-US" sz="1200" dirty="0">
                <a:hlinkClick r:id="rId4"/>
              </a:rPr>
              <a:t>ACM SIGIR Forum 59(1): 1-20</a:t>
            </a:r>
            <a:endParaRPr lang="en-US" sz="1200" dirty="0"/>
          </a:p>
        </p:txBody>
      </p:sp>
      <p:sp>
        <p:nvSpPr>
          <p:cNvPr id="7" name="TextBox 6">
            <a:extLst>
              <a:ext uri="{FF2B5EF4-FFF2-40B4-BE49-F238E27FC236}">
                <a16:creationId xmlns:a16="http://schemas.microsoft.com/office/drawing/2014/main" id="{C2BE8DC4-5F8D-243D-3118-B8E6EDFAF528}"/>
              </a:ext>
            </a:extLst>
          </p:cNvPr>
          <p:cNvSpPr txBox="1"/>
          <p:nvPr/>
        </p:nvSpPr>
        <p:spPr>
          <a:xfrm>
            <a:off x="8752532" y="188640"/>
            <a:ext cx="3266022" cy="307777"/>
          </a:xfrm>
          <a:prstGeom prst="rect">
            <a:avLst/>
          </a:prstGeom>
          <a:solidFill>
            <a:schemeClr val="bg1"/>
          </a:solidFill>
        </p:spPr>
        <p:txBody>
          <a:bodyPr wrap="none" rtlCol="0">
            <a:spAutoFit/>
          </a:bodyPr>
          <a:lstStyle/>
          <a:p>
            <a:pPr algn="r"/>
            <a:r>
              <a:rPr lang="en-US" sz="1400" dirty="0"/>
              <a:t>Slides: </a:t>
            </a:r>
            <a:r>
              <a:rPr lang="en-US" sz="1400" dirty="0">
                <a:hlinkClick r:id="rId5"/>
              </a:rPr>
              <a:t>soc-n.us/270126-research-manifold</a:t>
            </a:r>
            <a:endParaRPr lang="en-US" sz="1400" dirty="0"/>
          </a:p>
        </p:txBody>
      </p:sp>
    </p:spTree>
    <p:extLst>
      <p:ext uri="{BB962C8B-B14F-4D97-AF65-F5344CB8AC3E}">
        <p14:creationId xmlns:p14="http://schemas.microsoft.com/office/powerpoint/2010/main" val="2192124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3972D0-73F2-0E7B-D2F7-30C7EE523F67}"/>
              </a:ext>
            </a:extLst>
          </p:cNvPr>
          <p:cNvSpPr>
            <a:spLocks noGrp="1"/>
          </p:cNvSpPr>
          <p:nvPr>
            <p:ph idx="1"/>
          </p:nvPr>
        </p:nvSpPr>
        <p:spPr>
          <a:xfrm>
            <a:off x="838201" y="437606"/>
            <a:ext cx="4967974" cy="5739357"/>
          </a:xfrm>
        </p:spPr>
        <p:txBody>
          <a:bodyPr/>
          <a:lstStyle/>
          <a:p>
            <a:pPr marL="0" indent="0">
              <a:buNone/>
            </a:pPr>
            <a:r>
              <a:rPr lang="en-US" dirty="0">
                <a:solidFill>
                  <a:schemeClr val="bg1"/>
                </a:solidFill>
              </a:rPr>
              <a:t>Strategy works best when we do it green light / red light. </a:t>
            </a:r>
          </a:p>
          <a:p>
            <a:pPr marL="0" indent="0">
              <a:buNone/>
            </a:pPr>
            <a:endParaRPr lang="en-US" dirty="0">
              <a:solidFill>
                <a:schemeClr val="bg1"/>
              </a:solidFill>
            </a:endParaRPr>
          </a:p>
          <a:p>
            <a:pPr marL="0" indent="0">
              <a:buNone/>
            </a:pPr>
            <a:r>
              <a:rPr lang="en-US" dirty="0">
                <a:solidFill>
                  <a:schemeClr val="bg1"/>
                </a:solidFill>
              </a:rPr>
              <a:t>(</a:t>
            </a:r>
            <a:r>
              <a:rPr lang="en-US" dirty="0">
                <a:solidFill>
                  <a:srgbClr val="00B050"/>
                </a:solidFill>
              </a:rPr>
              <a:t>Green</a:t>
            </a:r>
            <a:r>
              <a:rPr lang="en-US" dirty="0">
                <a:solidFill>
                  <a:schemeClr val="bg1"/>
                </a:solidFill>
              </a:rPr>
              <a:t>) Let your thoughts come unfettered.</a:t>
            </a:r>
          </a:p>
          <a:p>
            <a:pPr marL="0" indent="0">
              <a:buNone/>
            </a:pPr>
            <a:endParaRPr lang="en-US" dirty="0">
              <a:solidFill>
                <a:schemeClr val="bg1"/>
              </a:solidFill>
            </a:endParaRPr>
          </a:p>
          <a:p>
            <a:pPr marL="0" indent="0">
              <a:buNone/>
            </a:pPr>
            <a:r>
              <a:rPr lang="en-US" dirty="0">
                <a:solidFill>
                  <a:schemeClr val="bg1"/>
                </a:solidFill>
              </a:rPr>
              <a:t>Jot down any thoughts, then wander around, take a tangent</a:t>
            </a:r>
          </a:p>
          <a:p>
            <a:pPr marL="0" indent="0">
              <a:buNone/>
            </a:pPr>
            <a:r>
              <a:rPr lang="en-US" dirty="0">
                <a:solidFill>
                  <a:schemeClr val="bg1"/>
                </a:solidFill>
              </a:rPr>
              <a:t> </a:t>
            </a:r>
          </a:p>
          <a:p>
            <a:endParaRPr lang="en-US" dirty="0">
              <a:solidFill>
                <a:schemeClr val="bg1"/>
              </a:solidFill>
            </a:endParaRPr>
          </a:p>
        </p:txBody>
      </p:sp>
      <p:sp>
        <p:nvSpPr>
          <p:cNvPr id="4" name="Slide Number Placeholder 3">
            <a:extLst>
              <a:ext uri="{FF2B5EF4-FFF2-40B4-BE49-F238E27FC236}">
                <a16:creationId xmlns:a16="http://schemas.microsoft.com/office/drawing/2014/main" id="{A05D4539-D6BE-1864-1323-D13EEFD621D8}"/>
              </a:ext>
            </a:extLst>
          </p:cNvPr>
          <p:cNvSpPr>
            <a:spLocks noGrp="1"/>
          </p:cNvSpPr>
          <p:nvPr>
            <p:ph type="sldNum" sz="quarter" idx="12"/>
          </p:nvPr>
        </p:nvSpPr>
        <p:spPr/>
        <p:txBody>
          <a:bodyPr/>
          <a:lstStyle/>
          <a:p>
            <a:fld id="{CAC603C4-FEAE-8A4E-A96E-849B406023AD}" type="slidenum">
              <a:rPr lang="en-US" smtClean="0"/>
              <a:t>20</a:t>
            </a:fld>
            <a:endParaRPr lang="en-US"/>
          </a:p>
        </p:txBody>
      </p:sp>
      <p:pic>
        <p:nvPicPr>
          <p:cNvPr id="3074" name="Picture 2" descr="A line drawing of a Navy SEAL diver descending into the depths of the ocean, side view. The scene is serene and isolated, with air bubbles rising up and rays of sunlight penetrating the water from above. The diver is wearing modern diving gear, and the background shows the vast, dark ocean with a sense of depth and quietness.">
            <a:extLst>
              <a:ext uri="{FF2B5EF4-FFF2-40B4-BE49-F238E27FC236}">
                <a16:creationId xmlns:a16="http://schemas.microsoft.com/office/drawing/2014/main" id="{9CDE319C-9F64-1139-B949-705AF960E0E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873186" y="0"/>
            <a:ext cx="3091257" cy="5408762"/>
          </a:xfrm>
          <a:prstGeom prst="rect">
            <a:avLst/>
          </a:prstGeom>
          <a:pattFill prst="pct5">
            <a:fgClr>
              <a:schemeClr val="accent1"/>
            </a:fgClr>
            <a:bgClr>
              <a:schemeClr val="bg1"/>
            </a:bgClr>
          </a:pattFill>
          <a:ln>
            <a:noFill/>
          </a:ln>
        </p:spPr>
      </p:pic>
      <p:sp>
        <p:nvSpPr>
          <p:cNvPr id="5" name="Rectangle 4">
            <a:extLst>
              <a:ext uri="{FF2B5EF4-FFF2-40B4-BE49-F238E27FC236}">
                <a16:creationId xmlns:a16="http://schemas.microsoft.com/office/drawing/2014/main" id="{E8411E91-D96C-A1A5-DE54-2503DC073F19}"/>
              </a:ext>
            </a:extLst>
          </p:cNvPr>
          <p:cNvSpPr/>
          <p:nvPr/>
        </p:nvSpPr>
        <p:spPr>
          <a:xfrm>
            <a:off x="6413094" y="0"/>
            <a:ext cx="920183" cy="6858000"/>
          </a:xfrm>
          <a:prstGeom prst="rect">
            <a:avLst/>
          </a:prstGeom>
          <a:gradFill flip="none" rotWithShape="1">
            <a:gsLst>
              <a:gs pos="60000">
                <a:schemeClr val="tx1"/>
              </a:gs>
              <a:gs pos="100000">
                <a:schemeClr val="accent3">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7" name="Rectangle 6">
            <a:extLst>
              <a:ext uri="{FF2B5EF4-FFF2-40B4-BE49-F238E27FC236}">
                <a16:creationId xmlns:a16="http://schemas.microsoft.com/office/drawing/2014/main" id="{C451C1CA-975B-CAAC-3E77-4E6F36B1220C}"/>
              </a:ext>
            </a:extLst>
          </p:cNvPr>
          <p:cNvSpPr/>
          <p:nvPr/>
        </p:nvSpPr>
        <p:spPr>
          <a:xfrm rot="10800000">
            <a:off x="8398275" y="0"/>
            <a:ext cx="1960108" cy="6858000"/>
          </a:xfrm>
          <a:prstGeom prst="rect">
            <a:avLst/>
          </a:prstGeom>
          <a:gradFill flip="none" rotWithShape="1">
            <a:gsLst>
              <a:gs pos="60000">
                <a:schemeClr val="tx1"/>
              </a:gs>
              <a:gs pos="100000">
                <a:schemeClr val="accent3">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8" name="Rectangle 7">
            <a:extLst>
              <a:ext uri="{FF2B5EF4-FFF2-40B4-BE49-F238E27FC236}">
                <a16:creationId xmlns:a16="http://schemas.microsoft.com/office/drawing/2014/main" id="{5678D26A-6151-864B-D6E6-DA88F52CC40E}"/>
              </a:ext>
            </a:extLst>
          </p:cNvPr>
          <p:cNvSpPr/>
          <p:nvPr/>
        </p:nvSpPr>
        <p:spPr>
          <a:xfrm rot="16200000">
            <a:off x="6834760" y="3417671"/>
            <a:ext cx="2781506" cy="3679371"/>
          </a:xfrm>
          <a:prstGeom prst="rect">
            <a:avLst/>
          </a:prstGeom>
          <a:gradFill flip="none" rotWithShape="1">
            <a:gsLst>
              <a:gs pos="60000">
                <a:schemeClr val="tx1"/>
              </a:gs>
              <a:gs pos="100000">
                <a:schemeClr val="accent3">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10" name="Date Placeholder 9">
            <a:extLst>
              <a:ext uri="{FF2B5EF4-FFF2-40B4-BE49-F238E27FC236}">
                <a16:creationId xmlns:a16="http://schemas.microsoft.com/office/drawing/2014/main" id="{4D9887A1-9C19-3B95-7684-9DFE5A71C3C7}"/>
              </a:ext>
            </a:extLst>
          </p:cNvPr>
          <p:cNvSpPr>
            <a:spLocks noGrp="1"/>
          </p:cNvSpPr>
          <p:nvPr>
            <p:ph type="dt" sz="half" idx="10"/>
          </p:nvPr>
        </p:nvSpPr>
        <p:spPr/>
        <p:txBody>
          <a:bodyPr/>
          <a:lstStyle/>
          <a:p>
            <a:r>
              <a:rPr lang="en-SG"/>
              <a:t>Mon, 26 Jan 2026</a:t>
            </a:r>
            <a:endParaRPr lang="en-US"/>
          </a:p>
        </p:txBody>
      </p:sp>
      <p:sp>
        <p:nvSpPr>
          <p:cNvPr id="11" name="Footer Placeholder 10">
            <a:extLst>
              <a:ext uri="{FF2B5EF4-FFF2-40B4-BE49-F238E27FC236}">
                <a16:creationId xmlns:a16="http://schemas.microsoft.com/office/drawing/2014/main" id="{D2E4C0CC-0002-CCF6-83B8-78FD736B1AB1}"/>
              </a:ext>
            </a:extLst>
          </p:cNvPr>
          <p:cNvSpPr>
            <a:spLocks noGrp="1"/>
          </p:cNvSpPr>
          <p:nvPr>
            <p:ph type="ftr" sz="quarter" idx="11"/>
          </p:nvPr>
        </p:nvSpPr>
        <p:spPr/>
        <p:txBody>
          <a:bodyPr/>
          <a:lstStyle/>
          <a:p>
            <a:r>
              <a:rPr lang="en-US"/>
              <a:t>AAAI AI4Research (Singapore Expo, Garnet 214)</a:t>
            </a:r>
          </a:p>
        </p:txBody>
      </p:sp>
    </p:spTree>
    <p:extLst>
      <p:ext uri="{BB962C8B-B14F-4D97-AF65-F5344CB8AC3E}">
        <p14:creationId xmlns:p14="http://schemas.microsoft.com/office/powerpoint/2010/main" val="18986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3972D0-73F2-0E7B-D2F7-30C7EE523F67}"/>
              </a:ext>
            </a:extLst>
          </p:cNvPr>
          <p:cNvSpPr>
            <a:spLocks noGrp="1"/>
          </p:cNvSpPr>
          <p:nvPr>
            <p:ph idx="1"/>
          </p:nvPr>
        </p:nvSpPr>
        <p:spPr>
          <a:xfrm>
            <a:off x="838201" y="437606"/>
            <a:ext cx="4967974" cy="5739357"/>
          </a:xfrm>
        </p:spPr>
        <p:txBody>
          <a:bodyPr/>
          <a:lstStyle/>
          <a:p>
            <a:pPr marL="0" indent="0">
              <a:buNone/>
            </a:pPr>
            <a:r>
              <a:rPr lang="en-US" dirty="0">
                <a:solidFill>
                  <a:schemeClr val="bg1"/>
                </a:solidFill>
              </a:rPr>
              <a:t>Strategy works best when we do it green light / red light. </a:t>
            </a:r>
          </a:p>
          <a:p>
            <a:pPr marL="0" indent="0">
              <a:buNone/>
            </a:pPr>
            <a:endParaRPr lang="en-US" dirty="0">
              <a:solidFill>
                <a:schemeClr val="bg1"/>
              </a:solidFill>
            </a:endParaRPr>
          </a:p>
          <a:p>
            <a:pPr marL="0" indent="0">
              <a:buNone/>
            </a:pPr>
            <a:r>
              <a:rPr lang="en-US" dirty="0">
                <a:solidFill>
                  <a:schemeClr val="bg1"/>
                </a:solidFill>
              </a:rPr>
              <a:t>(</a:t>
            </a:r>
            <a:r>
              <a:rPr lang="en-US" dirty="0">
                <a:solidFill>
                  <a:srgbClr val="FF0000"/>
                </a:solidFill>
              </a:rPr>
              <a:t>Red</a:t>
            </a:r>
            <a:r>
              <a:rPr lang="en-US" dirty="0">
                <a:solidFill>
                  <a:schemeClr val="bg1"/>
                </a:solidFill>
              </a:rPr>
              <a:t>) Connect the motifs</a:t>
            </a:r>
          </a:p>
          <a:p>
            <a:pPr marL="0" indent="0">
              <a:buNone/>
            </a:pPr>
            <a:endParaRPr lang="en-US" dirty="0">
              <a:solidFill>
                <a:schemeClr val="bg1"/>
              </a:solidFill>
            </a:endParaRPr>
          </a:p>
          <a:p>
            <a:pPr marL="0" indent="0">
              <a:buNone/>
            </a:pPr>
            <a:r>
              <a:rPr lang="en-US" dirty="0">
                <a:solidFill>
                  <a:schemeClr val="bg1"/>
                </a:solidFill>
              </a:rPr>
              <a:t>Relate them back to your assigned role.</a:t>
            </a:r>
          </a:p>
          <a:p>
            <a:pPr marL="0" indent="0">
              <a:buNone/>
            </a:pPr>
            <a:endParaRPr lang="en-US" dirty="0">
              <a:solidFill>
                <a:schemeClr val="bg1"/>
              </a:solidFill>
            </a:endParaRPr>
          </a:p>
          <a:p>
            <a:pPr marL="0" indent="0">
              <a:buNone/>
            </a:pPr>
            <a:r>
              <a:rPr lang="en-US" dirty="0" err="1">
                <a:solidFill>
                  <a:schemeClr val="bg1"/>
                </a:solidFill>
              </a:rPr>
              <a:t>Synthesise</a:t>
            </a:r>
            <a:r>
              <a:rPr lang="en-US" dirty="0">
                <a:solidFill>
                  <a:schemeClr val="bg1"/>
                </a:solidFill>
              </a:rPr>
              <a:t> your thoughts and write your postcard.</a:t>
            </a:r>
          </a:p>
        </p:txBody>
      </p:sp>
      <p:sp>
        <p:nvSpPr>
          <p:cNvPr id="4" name="Slide Number Placeholder 3">
            <a:extLst>
              <a:ext uri="{FF2B5EF4-FFF2-40B4-BE49-F238E27FC236}">
                <a16:creationId xmlns:a16="http://schemas.microsoft.com/office/drawing/2014/main" id="{A05D4539-D6BE-1864-1323-D13EEFD621D8}"/>
              </a:ext>
            </a:extLst>
          </p:cNvPr>
          <p:cNvSpPr>
            <a:spLocks noGrp="1"/>
          </p:cNvSpPr>
          <p:nvPr>
            <p:ph type="sldNum" sz="quarter" idx="12"/>
          </p:nvPr>
        </p:nvSpPr>
        <p:spPr/>
        <p:txBody>
          <a:bodyPr/>
          <a:lstStyle/>
          <a:p>
            <a:fld id="{CAC603C4-FEAE-8A4E-A96E-849B406023AD}" type="slidenum">
              <a:rPr lang="en-US" smtClean="0"/>
              <a:t>21</a:t>
            </a:fld>
            <a:endParaRPr lang="en-US"/>
          </a:p>
        </p:txBody>
      </p:sp>
      <p:pic>
        <p:nvPicPr>
          <p:cNvPr id="3074" name="Picture 2" descr="A line drawing of a Navy SEAL diver descending into the depths of the ocean, side view. The scene is serene and isolated, with air bubbles rising up and rays of sunlight penetrating the water from above. The diver is wearing modern diving gear, and the background shows the vast, dark ocean with a sense of depth and quietness.">
            <a:extLst>
              <a:ext uri="{FF2B5EF4-FFF2-40B4-BE49-F238E27FC236}">
                <a16:creationId xmlns:a16="http://schemas.microsoft.com/office/drawing/2014/main" id="{9CDE319C-9F64-1139-B949-705AF960E0E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873186" y="0"/>
            <a:ext cx="3091257" cy="5408762"/>
          </a:xfrm>
          <a:prstGeom prst="rect">
            <a:avLst/>
          </a:prstGeom>
          <a:pattFill prst="pct5">
            <a:fgClr>
              <a:schemeClr val="accent1"/>
            </a:fgClr>
            <a:bgClr>
              <a:schemeClr val="bg1"/>
            </a:bgClr>
          </a:pattFill>
          <a:ln>
            <a:noFill/>
          </a:ln>
        </p:spPr>
      </p:pic>
      <p:sp>
        <p:nvSpPr>
          <p:cNvPr id="5" name="Rectangle 4">
            <a:extLst>
              <a:ext uri="{FF2B5EF4-FFF2-40B4-BE49-F238E27FC236}">
                <a16:creationId xmlns:a16="http://schemas.microsoft.com/office/drawing/2014/main" id="{E8411E91-D96C-A1A5-DE54-2503DC073F19}"/>
              </a:ext>
            </a:extLst>
          </p:cNvPr>
          <p:cNvSpPr/>
          <p:nvPr/>
        </p:nvSpPr>
        <p:spPr>
          <a:xfrm>
            <a:off x="6413094" y="0"/>
            <a:ext cx="920183" cy="6858000"/>
          </a:xfrm>
          <a:prstGeom prst="rect">
            <a:avLst/>
          </a:prstGeom>
          <a:gradFill flip="none" rotWithShape="1">
            <a:gsLst>
              <a:gs pos="59000">
                <a:schemeClr val="tx1"/>
              </a:gs>
              <a:gs pos="100000">
                <a:schemeClr val="accent3">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7" name="Rectangle 6">
            <a:extLst>
              <a:ext uri="{FF2B5EF4-FFF2-40B4-BE49-F238E27FC236}">
                <a16:creationId xmlns:a16="http://schemas.microsoft.com/office/drawing/2014/main" id="{C451C1CA-975B-CAAC-3E77-4E6F36B1220C}"/>
              </a:ext>
            </a:extLst>
          </p:cNvPr>
          <p:cNvSpPr/>
          <p:nvPr/>
        </p:nvSpPr>
        <p:spPr>
          <a:xfrm rot="10800000">
            <a:off x="8398275" y="0"/>
            <a:ext cx="1960108" cy="6858000"/>
          </a:xfrm>
          <a:prstGeom prst="rect">
            <a:avLst/>
          </a:prstGeom>
          <a:gradFill flip="none" rotWithShape="1">
            <a:gsLst>
              <a:gs pos="59000">
                <a:schemeClr val="tx1"/>
              </a:gs>
              <a:gs pos="100000">
                <a:schemeClr val="accent3">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8" name="Rectangle 7">
            <a:extLst>
              <a:ext uri="{FF2B5EF4-FFF2-40B4-BE49-F238E27FC236}">
                <a16:creationId xmlns:a16="http://schemas.microsoft.com/office/drawing/2014/main" id="{5678D26A-6151-864B-D6E6-DA88F52CC40E}"/>
              </a:ext>
            </a:extLst>
          </p:cNvPr>
          <p:cNvSpPr/>
          <p:nvPr/>
        </p:nvSpPr>
        <p:spPr>
          <a:xfrm rot="16200000">
            <a:off x="6834760" y="3417671"/>
            <a:ext cx="2781506" cy="3679371"/>
          </a:xfrm>
          <a:prstGeom prst="rect">
            <a:avLst/>
          </a:prstGeom>
          <a:gradFill flip="none" rotWithShape="1">
            <a:gsLst>
              <a:gs pos="59000">
                <a:schemeClr val="tx1"/>
              </a:gs>
              <a:gs pos="100000">
                <a:schemeClr val="accent3">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Date Placeholder 1">
            <a:extLst>
              <a:ext uri="{FF2B5EF4-FFF2-40B4-BE49-F238E27FC236}">
                <a16:creationId xmlns:a16="http://schemas.microsoft.com/office/drawing/2014/main" id="{517DB91B-64D7-FF7F-856E-302F5B0FFD66}"/>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F6EC6D73-C683-41F5-7A9E-A1081E4F909F}"/>
              </a:ext>
            </a:extLst>
          </p:cNvPr>
          <p:cNvSpPr>
            <a:spLocks noGrp="1"/>
          </p:cNvSpPr>
          <p:nvPr>
            <p:ph type="ftr" sz="quarter" idx="11"/>
          </p:nvPr>
        </p:nvSpPr>
        <p:spPr/>
        <p:txBody>
          <a:bodyPr/>
          <a:lstStyle/>
          <a:p>
            <a:r>
              <a:rPr lang="en-US"/>
              <a:t>AAAI AI4Research (Singapore Expo, Garnet 214)</a:t>
            </a:r>
          </a:p>
        </p:txBody>
      </p:sp>
    </p:spTree>
    <p:extLst>
      <p:ext uri="{BB962C8B-B14F-4D97-AF65-F5344CB8AC3E}">
        <p14:creationId xmlns:p14="http://schemas.microsoft.com/office/powerpoint/2010/main" val="3840360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3F41C-770D-BD53-4920-BA89479C9F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E1AFE-0E18-AA60-87A2-C01EB99A6B5F}"/>
              </a:ext>
            </a:extLst>
          </p:cNvPr>
          <p:cNvSpPr>
            <a:spLocks noGrp="1"/>
          </p:cNvSpPr>
          <p:nvPr>
            <p:ph type="title"/>
          </p:nvPr>
        </p:nvSpPr>
        <p:spPr>
          <a:xfrm>
            <a:off x="838200" y="365125"/>
            <a:ext cx="3389243" cy="5811838"/>
          </a:xfrm>
        </p:spPr>
        <p:txBody>
          <a:bodyPr/>
          <a:lstStyle/>
          <a:p>
            <a:r>
              <a:rPr lang="en-US" dirty="0"/>
              <a:t>Bidirectional Search</a:t>
            </a:r>
          </a:p>
        </p:txBody>
      </p:sp>
      <p:sp>
        <p:nvSpPr>
          <p:cNvPr id="5" name="Date Placeholder 4">
            <a:extLst>
              <a:ext uri="{FF2B5EF4-FFF2-40B4-BE49-F238E27FC236}">
                <a16:creationId xmlns:a16="http://schemas.microsoft.com/office/drawing/2014/main" id="{BDA304B3-7296-823C-1BB4-2962204B52D3}"/>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E1A5CB2C-EB70-4035-6890-6AB925818CBB}"/>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95A9450A-F0B8-65A8-EDFB-E81F629DBAC3}"/>
              </a:ext>
            </a:extLst>
          </p:cNvPr>
          <p:cNvSpPr>
            <a:spLocks noGrp="1"/>
          </p:cNvSpPr>
          <p:nvPr>
            <p:ph type="sldNum" sz="quarter" idx="12"/>
          </p:nvPr>
        </p:nvSpPr>
        <p:spPr/>
        <p:txBody>
          <a:bodyPr/>
          <a:lstStyle/>
          <a:p>
            <a:fld id="{5249B4D6-361C-3446-B64F-95EB9F998CBD}" type="slidenum">
              <a:rPr lang="en-US" smtClean="0"/>
              <a:t>22</a:t>
            </a:fld>
            <a:endParaRPr lang="en-US"/>
          </a:p>
        </p:txBody>
      </p:sp>
      <p:pic>
        <p:nvPicPr>
          <p:cNvPr id="11" name="Content Placeholder 10">
            <a:extLst>
              <a:ext uri="{FF2B5EF4-FFF2-40B4-BE49-F238E27FC236}">
                <a16:creationId xmlns:a16="http://schemas.microsoft.com/office/drawing/2014/main" id="{C1962076-30DF-E1E9-8CCA-F512DE3C19C3}"/>
              </a:ext>
            </a:extLst>
          </p:cNvPr>
          <p:cNvPicPr>
            <a:picLocks noGrp="1" noChangeAspect="1"/>
          </p:cNvPicPr>
          <p:nvPr>
            <p:ph sz="half" idx="2"/>
          </p:nvPr>
        </p:nvPicPr>
        <p:blipFill>
          <a:blip r:embed="rId2"/>
          <a:stretch>
            <a:fillRect/>
          </a:stretch>
        </p:blipFill>
        <p:spPr>
          <a:xfrm>
            <a:off x="4677621" y="365125"/>
            <a:ext cx="6573875" cy="6002234"/>
          </a:xfrm>
          <a:prstGeom prst="rect">
            <a:avLst/>
          </a:prstGeom>
        </p:spPr>
      </p:pic>
    </p:spTree>
    <p:extLst>
      <p:ext uri="{BB962C8B-B14F-4D97-AF65-F5344CB8AC3E}">
        <p14:creationId xmlns:p14="http://schemas.microsoft.com/office/powerpoint/2010/main" val="394762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E742-9342-8144-EF16-5BD2B15FC835}"/>
              </a:ext>
            </a:extLst>
          </p:cNvPr>
          <p:cNvSpPr>
            <a:spLocks noGrp="1"/>
          </p:cNvSpPr>
          <p:nvPr>
            <p:ph type="title"/>
          </p:nvPr>
        </p:nvSpPr>
        <p:spPr/>
        <p:txBody>
          <a:bodyPr/>
          <a:lstStyle/>
          <a:p>
            <a:r>
              <a:rPr lang="en-US" dirty="0"/>
              <a:t>Wide Context: The </a:t>
            </a:r>
            <a:r>
              <a:rPr lang="en-US" dirty="0" err="1"/>
              <a:t>Humboldian</a:t>
            </a:r>
            <a:r>
              <a:rPr lang="en-US" dirty="0"/>
              <a:t> Model </a:t>
            </a:r>
          </a:p>
        </p:txBody>
      </p:sp>
      <p:sp>
        <p:nvSpPr>
          <p:cNvPr id="4" name="Content Placeholder 3">
            <a:extLst>
              <a:ext uri="{FF2B5EF4-FFF2-40B4-BE49-F238E27FC236}">
                <a16:creationId xmlns:a16="http://schemas.microsoft.com/office/drawing/2014/main" id="{A91FD466-2550-1CA8-2594-7A6584BEBC15}"/>
              </a:ext>
            </a:extLst>
          </p:cNvPr>
          <p:cNvSpPr>
            <a:spLocks noGrp="1"/>
          </p:cNvSpPr>
          <p:nvPr>
            <p:ph sz="half" idx="2"/>
          </p:nvPr>
        </p:nvSpPr>
        <p:spPr/>
        <p:txBody>
          <a:bodyPr>
            <a:normAutofit/>
          </a:bodyPr>
          <a:lstStyle/>
          <a:p>
            <a:pPr marL="0" indent="0" algn="r">
              <a:buNone/>
            </a:pPr>
            <a:r>
              <a:rPr lang="en-SG" sz="2400" dirty="0"/>
              <a:t>Fast learns, slow remembers.  </a:t>
            </a:r>
          </a:p>
          <a:p>
            <a:pPr marL="0" indent="0" algn="r">
              <a:buNone/>
            </a:pPr>
            <a:r>
              <a:rPr lang="en-SG" sz="2400" dirty="0"/>
              <a:t>Fast proposes, slow disposes.  </a:t>
            </a:r>
          </a:p>
          <a:p>
            <a:pPr marL="0" indent="0" algn="r">
              <a:buNone/>
            </a:pPr>
            <a:r>
              <a:rPr lang="en-SG" sz="2400" dirty="0"/>
              <a:t>Fast is discontinuous, slow is continuous.  </a:t>
            </a:r>
          </a:p>
          <a:p>
            <a:pPr marL="0" indent="0" algn="r">
              <a:buNone/>
            </a:pPr>
            <a:r>
              <a:rPr lang="en-SG" sz="2400" dirty="0"/>
              <a:t>Fast and small instructs slow and big by accrued innovation and by occasional revolution.  </a:t>
            </a:r>
          </a:p>
          <a:p>
            <a:pPr marL="0" indent="0" algn="r">
              <a:buNone/>
            </a:pPr>
            <a:r>
              <a:rPr lang="en-SG" sz="2400" dirty="0"/>
              <a:t>Slow and big controls small and fast by constraint and constancy.  </a:t>
            </a:r>
          </a:p>
          <a:p>
            <a:pPr marL="0" indent="0" algn="r">
              <a:buNone/>
            </a:pPr>
            <a:endParaRPr lang="en-US" sz="2400" dirty="0"/>
          </a:p>
        </p:txBody>
      </p:sp>
      <p:sp>
        <p:nvSpPr>
          <p:cNvPr id="5" name="Date Placeholder 4">
            <a:extLst>
              <a:ext uri="{FF2B5EF4-FFF2-40B4-BE49-F238E27FC236}">
                <a16:creationId xmlns:a16="http://schemas.microsoft.com/office/drawing/2014/main" id="{F2F6E503-DE72-E4AF-4E3E-B33B19906273}"/>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D0DA1BD8-2875-61D2-9148-4D6B4A044E42}"/>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E3AB16FA-BA93-2668-7EEA-C9CE0C713E2A}"/>
              </a:ext>
            </a:extLst>
          </p:cNvPr>
          <p:cNvSpPr>
            <a:spLocks noGrp="1"/>
          </p:cNvSpPr>
          <p:nvPr>
            <p:ph type="sldNum" sz="quarter" idx="12"/>
          </p:nvPr>
        </p:nvSpPr>
        <p:spPr/>
        <p:txBody>
          <a:bodyPr/>
          <a:lstStyle/>
          <a:p>
            <a:fld id="{5249B4D6-361C-3446-B64F-95EB9F998CBD}" type="slidenum">
              <a:rPr lang="en-US" smtClean="0"/>
              <a:t>23</a:t>
            </a:fld>
            <a:endParaRPr lang="en-US"/>
          </a:p>
        </p:txBody>
      </p:sp>
      <p:pic>
        <p:nvPicPr>
          <p:cNvPr id="8" name="Picture 7">
            <a:extLst>
              <a:ext uri="{FF2B5EF4-FFF2-40B4-BE49-F238E27FC236}">
                <a16:creationId xmlns:a16="http://schemas.microsoft.com/office/drawing/2014/main" id="{61A7C9B1-D0F2-9E07-7933-CCC9FC82E1E3}"/>
              </a:ext>
            </a:extLst>
          </p:cNvPr>
          <p:cNvPicPr>
            <a:picLocks noChangeAspect="1"/>
          </p:cNvPicPr>
          <p:nvPr/>
        </p:nvPicPr>
        <p:blipFill>
          <a:blip r:embed="rId2"/>
          <a:stretch>
            <a:fillRect/>
          </a:stretch>
        </p:blipFill>
        <p:spPr>
          <a:xfrm>
            <a:off x="717070" y="1959880"/>
            <a:ext cx="5378930" cy="2938240"/>
          </a:xfrm>
          <a:prstGeom prst="rect">
            <a:avLst/>
          </a:prstGeom>
        </p:spPr>
      </p:pic>
      <p:sp>
        <p:nvSpPr>
          <p:cNvPr id="12" name="TextBox 11">
            <a:extLst>
              <a:ext uri="{FF2B5EF4-FFF2-40B4-BE49-F238E27FC236}">
                <a16:creationId xmlns:a16="http://schemas.microsoft.com/office/drawing/2014/main" id="{3AE1BD6F-5AFF-2157-96A0-04C3EAB423D0}"/>
              </a:ext>
            </a:extLst>
          </p:cNvPr>
          <p:cNvSpPr txBox="1"/>
          <p:nvPr/>
        </p:nvSpPr>
        <p:spPr>
          <a:xfrm>
            <a:off x="2340864" y="5365625"/>
            <a:ext cx="7510272" cy="523220"/>
          </a:xfrm>
          <a:prstGeom prst="rect">
            <a:avLst/>
          </a:prstGeom>
          <a:noFill/>
        </p:spPr>
        <p:txBody>
          <a:bodyPr wrap="square">
            <a:spAutoFit/>
          </a:bodyPr>
          <a:lstStyle/>
          <a:p>
            <a:pPr marL="0" indent="0" algn="r">
              <a:buNone/>
            </a:pPr>
            <a:r>
              <a:rPr lang="en-SG" sz="2800" i="1" dirty="0">
                <a:solidFill>
                  <a:schemeClr val="accent1"/>
                </a:solidFill>
              </a:rPr>
              <a:t>Fast gets all our attention, slow has all the power.</a:t>
            </a:r>
            <a:endParaRPr lang="en-SG" sz="2800" dirty="0">
              <a:solidFill>
                <a:schemeClr val="accent1"/>
              </a:solidFill>
            </a:endParaRPr>
          </a:p>
        </p:txBody>
      </p:sp>
      <p:sp>
        <p:nvSpPr>
          <p:cNvPr id="13" name="TextBox 12">
            <a:extLst>
              <a:ext uri="{FF2B5EF4-FFF2-40B4-BE49-F238E27FC236}">
                <a16:creationId xmlns:a16="http://schemas.microsoft.com/office/drawing/2014/main" id="{00B33EEA-8D2F-E8D7-72AA-30506B8B3BF8}"/>
              </a:ext>
            </a:extLst>
          </p:cNvPr>
          <p:cNvSpPr txBox="1"/>
          <p:nvPr/>
        </p:nvSpPr>
        <p:spPr>
          <a:xfrm>
            <a:off x="6096000" y="6079351"/>
            <a:ext cx="5349285" cy="276999"/>
          </a:xfrm>
          <a:prstGeom prst="rect">
            <a:avLst/>
          </a:prstGeom>
          <a:noFill/>
        </p:spPr>
        <p:txBody>
          <a:bodyPr wrap="none" rtlCol="0">
            <a:spAutoFit/>
          </a:bodyPr>
          <a:lstStyle/>
          <a:p>
            <a:pPr algn="r"/>
            <a:r>
              <a:rPr lang="en-US" sz="1200" dirty="0"/>
              <a:t>Steward Brand (2018) </a:t>
            </a:r>
            <a:r>
              <a:rPr lang="en-US" sz="1200" i="1" dirty="0">
                <a:hlinkClick r:id="rId3"/>
              </a:rPr>
              <a:t>Pace Layering: How Complex Systems Learn and Keep Learning</a:t>
            </a:r>
            <a:endParaRPr lang="en-US" sz="1200" i="1" dirty="0"/>
          </a:p>
        </p:txBody>
      </p:sp>
    </p:spTree>
    <p:extLst>
      <p:ext uri="{BB962C8B-B14F-4D97-AF65-F5344CB8AC3E}">
        <p14:creationId xmlns:p14="http://schemas.microsoft.com/office/powerpoint/2010/main" val="1240404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0FFDBD2F-002F-5B37-863F-6FB191C92D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97993-2C8D-6A41-F6D2-68645011457F}"/>
              </a:ext>
            </a:extLst>
          </p:cNvPr>
          <p:cNvSpPr>
            <a:spLocks noGrp="1"/>
          </p:cNvSpPr>
          <p:nvPr>
            <p:ph type="title"/>
          </p:nvPr>
        </p:nvSpPr>
        <p:spPr/>
        <p:txBody>
          <a:bodyPr>
            <a:normAutofit/>
          </a:bodyPr>
          <a:lstStyle/>
          <a:p>
            <a:r>
              <a:rPr lang="en-US" sz="2400" b="1" dirty="0"/>
              <a:t>OUTLINE</a:t>
            </a:r>
          </a:p>
        </p:txBody>
      </p:sp>
      <p:sp>
        <p:nvSpPr>
          <p:cNvPr id="3" name="Content Placeholder 2">
            <a:extLst>
              <a:ext uri="{FF2B5EF4-FFF2-40B4-BE49-F238E27FC236}">
                <a16:creationId xmlns:a16="http://schemas.microsoft.com/office/drawing/2014/main" id="{D209C1DA-6AD8-8760-D5EE-2663A3D1919F}"/>
              </a:ext>
            </a:extLst>
          </p:cNvPr>
          <p:cNvSpPr>
            <a:spLocks noGrp="1"/>
          </p:cNvSpPr>
          <p:nvPr>
            <p:ph idx="1"/>
          </p:nvPr>
        </p:nvSpPr>
        <p:spPr/>
        <p:txBody>
          <a:bodyPr/>
          <a:lstStyle/>
          <a:p>
            <a:pPr marL="514350" indent="-514350">
              <a:buFont typeface="+mj-lt"/>
              <a:buAutoNum type="arabicPeriod"/>
            </a:pPr>
            <a:r>
              <a:rPr lang="en-US" dirty="0">
                <a:solidFill>
                  <a:schemeClr val="bg1">
                    <a:lumMod val="50000"/>
                  </a:schemeClr>
                </a:solidFill>
              </a:rPr>
              <a:t> 	The Research Manifold</a:t>
            </a:r>
          </a:p>
          <a:p>
            <a:pPr marL="514350" indent="-514350">
              <a:buFont typeface="+mj-lt"/>
              <a:buAutoNum type="arabicPeriod"/>
            </a:pPr>
            <a:r>
              <a:rPr lang="en-US" dirty="0">
                <a:solidFill>
                  <a:schemeClr val="bg1">
                    <a:lumMod val="50000"/>
                  </a:schemeClr>
                </a:solidFill>
              </a:rPr>
              <a:t> 	Where Good Ideas Come From</a:t>
            </a:r>
          </a:p>
          <a:p>
            <a:pPr marL="514350" indent="-514350">
              <a:buFont typeface="+mj-lt"/>
              <a:buAutoNum type="arabicPeriod"/>
            </a:pPr>
            <a:r>
              <a:rPr lang="en-US" dirty="0">
                <a:solidFill>
                  <a:schemeClr val="bg1">
                    <a:lumMod val="50000"/>
                  </a:schemeClr>
                </a:solidFill>
              </a:rPr>
              <a:t> 	Reasoning in Green and Red</a:t>
            </a:r>
          </a:p>
          <a:p>
            <a:pPr marL="514350" indent="-514350">
              <a:buFont typeface="+mj-lt"/>
              <a:buAutoNum type="arabicPeriod"/>
            </a:pPr>
            <a:r>
              <a:rPr lang="en-US" sz="5400" dirty="0"/>
              <a:t> 	The Year of the Centaur</a:t>
            </a:r>
          </a:p>
        </p:txBody>
      </p:sp>
      <p:sp>
        <p:nvSpPr>
          <p:cNvPr id="4" name="Date Placeholder 3">
            <a:extLst>
              <a:ext uri="{FF2B5EF4-FFF2-40B4-BE49-F238E27FC236}">
                <a16:creationId xmlns:a16="http://schemas.microsoft.com/office/drawing/2014/main" id="{2D042D01-8CFA-834E-03C6-3CB55737E29C}"/>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B8E42123-F8A7-E599-AC6D-C67BF044D4E5}"/>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1FB7DD81-3799-62EF-7F56-6D8A9F9E7776}"/>
              </a:ext>
            </a:extLst>
          </p:cNvPr>
          <p:cNvSpPr>
            <a:spLocks noGrp="1"/>
          </p:cNvSpPr>
          <p:nvPr>
            <p:ph type="sldNum" sz="quarter" idx="12"/>
          </p:nvPr>
        </p:nvSpPr>
        <p:spPr/>
        <p:txBody>
          <a:bodyPr/>
          <a:lstStyle/>
          <a:p>
            <a:fld id="{5249B4D6-361C-3446-B64F-95EB9F998CBD}" type="slidenum">
              <a:rPr lang="en-US" smtClean="0"/>
              <a:t>24</a:t>
            </a:fld>
            <a:endParaRPr lang="en-US"/>
          </a:p>
        </p:txBody>
      </p:sp>
    </p:spTree>
    <p:extLst>
      <p:ext uri="{BB962C8B-B14F-4D97-AF65-F5344CB8AC3E}">
        <p14:creationId xmlns:p14="http://schemas.microsoft.com/office/powerpoint/2010/main" val="2117153657"/>
      </p:ext>
    </p:extLst>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CC422-6ADA-3D55-A158-BC4DC3BF9110}"/>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836DC62C-8B34-5B19-1BDB-367A1097F7B1}"/>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p:spPr>
      </p:pic>
      <p:sp>
        <p:nvSpPr>
          <p:cNvPr id="5" name="Date Placeholder 4">
            <a:extLst>
              <a:ext uri="{FF2B5EF4-FFF2-40B4-BE49-F238E27FC236}">
                <a16:creationId xmlns:a16="http://schemas.microsoft.com/office/drawing/2014/main" id="{89B9B854-3578-8712-319A-411CBB1E6F58}"/>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37C84722-62E6-40D6-CB3B-AADFFF1B6220}"/>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88F57958-98BC-56C7-24B9-EC9512A398C1}"/>
              </a:ext>
            </a:extLst>
          </p:cNvPr>
          <p:cNvSpPr>
            <a:spLocks noGrp="1"/>
          </p:cNvSpPr>
          <p:nvPr>
            <p:ph type="sldNum" sz="quarter" idx="12"/>
          </p:nvPr>
        </p:nvSpPr>
        <p:spPr/>
        <p:txBody>
          <a:bodyPr/>
          <a:lstStyle/>
          <a:p>
            <a:fld id="{5249B4D6-361C-3446-B64F-95EB9F998CBD}" type="slidenum">
              <a:rPr lang="en-US" smtClean="0"/>
              <a:t>25</a:t>
            </a:fld>
            <a:endParaRPr lang="en-US"/>
          </a:p>
        </p:txBody>
      </p:sp>
      <p:sp>
        <p:nvSpPr>
          <p:cNvPr id="11" name="Rectangle 10">
            <a:extLst>
              <a:ext uri="{FF2B5EF4-FFF2-40B4-BE49-F238E27FC236}">
                <a16:creationId xmlns:a16="http://schemas.microsoft.com/office/drawing/2014/main" id="{A72F5CB5-A02C-EA84-760A-190840719B97}"/>
              </a:ext>
            </a:extLst>
          </p:cNvPr>
          <p:cNvSpPr/>
          <p:nvPr/>
        </p:nvSpPr>
        <p:spPr>
          <a:xfrm>
            <a:off x="9832497" y="6311900"/>
            <a:ext cx="1940403" cy="276999"/>
          </a:xfrm>
          <a:prstGeom prst="rect">
            <a:avLst/>
          </a:prstGeom>
          <a:solidFill>
            <a:schemeClr val="bg1">
              <a:alpha val="74000"/>
            </a:schemeClr>
          </a:solidFill>
        </p:spPr>
        <p:txBody>
          <a:bodyPr wrap="none">
            <a:spAutoFit/>
          </a:bodyPr>
          <a:lstStyle/>
          <a:p>
            <a:pPr algn="r"/>
            <a:r>
              <a:rPr lang="en-US" sz="1200" dirty="0"/>
              <a:t>Generated by Nano Banana</a:t>
            </a:r>
          </a:p>
        </p:txBody>
      </p:sp>
    </p:spTree>
    <p:extLst>
      <p:ext uri="{BB962C8B-B14F-4D97-AF65-F5344CB8AC3E}">
        <p14:creationId xmlns:p14="http://schemas.microsoft.com/office/powerpoint/2010/main" val="149576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83CC5-E7F1-7439-7185-EF369004E7A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9838AC3-410F-A3B3-6220-DDE40D7E817D}"/>
              </a:ext>
            </a:extLst>
          </p:cNvPr>
          <p:cNvPicPr>
            <a:picLocks noChangeAspect="1"/>
          </p:cNvPicPr>
          <p:nvPr/>
        </p:nvPicPr>
        <p:blipFill>
          <a:blip r:embed="rId2" cstate="screen">
            <a:alphaModFix amt="20000"/>
            <a:extLst>
              <a:ext uri="{28A0092B-C50C-407E-A947-70E740481C1C}">
                <a14:useLocalDpi xmlns:a14="http://schemas.microsoft.com/office/drawing/2010/main"/>
              </a:ext>
            </a:extLst>
          </a:blip>
          <a:srcRect/>
          <a:stretch>
            <a:fillRect/>
          </a:stretch>
        </p:blipFill>
        <p:spPr>
          <a:xfrm>
            <a:off x="3581400" y="0"/>
            <a:ext cx="8610600" cy="6858000"/>
          </a:xfrm>
          <a:prstGeom prst="rect">
            <a:avLst/>
          </a:prstGeom>
        </p:spPr>
      </p:pic>
      <p:sp>
        <p:nvSpPr>
          <p:cNvPr id="5" name="Date Placeholder 4">
            <a:extLst>
              <a:ext uri="{FF2B5EF4-FFF2-40B4-BE49-F238E27FC236}">
                <a16:creationId xmlns:a16="http://schemas.microsoft.com/office/drawing/2014/main" id="{1F404FE2-C598-DD83-68CC-980DBD232A60}"/>
              </a:ext>
            </a:extLst>
          </p:cNvPr>
          <p:cNvSpPr>
            <a:spLocks noGrp="1"/>
          </p:cNvSpPr>
          <p:nvPr>
            <p:ph type="dt" sz="half" idx="10"/>
          </p:nvPr>
        </p:nvSpPr>
        <p:spPr/>
        <p:txBody>
          <a:bodyPr/>
          <a:lstStyle/>
          <a:p>
            <a:r>
              <a:rPr lang="en-SG"/>
              <a:t>Mon, 26 Jan 2026</a:t>
            </a:r>
            <a:endParaRPr lang="en-US"/>
          </a:p>
        </p:txBody>
      </p:sp>
      <p:sp>
        <p:nvSpPr>
          <p:cNvPr id="9" name="Rectangle 8">
            <a:extLst>
              <a:ext uri="{FF2B5EF4-FFF2-40B4-BE49-F238E27FC236}">
                <a16:creationId xmlns:a16="http://schemas.microsoft.com/office/drawing/2014/main" id="{26060FA4-25A4-3F7C-1DE9-B241FD7CF28C}"/>
              </a:ext>
            </a:extLst>
          </p:cNvPr>
          <p:cNvSpPr/>
          <p:nvPr/>
        </p:nvSpPr>
        <p:spPr>
          <a:xfrm>
            <a:off x="2667000" y="0"/>
            <a:ext cx="6746823" cy="6858000"/>
          </a:xfrm>
          <a:prstGeom prst="rect">
            <a:avLst/>
          </a:prstGeom>
          <a:gradFill>
            <a:gsLst>
              <a:gs pos="0">
                <a:schemeClr val="accent1">
                  <a:lumMod val="5000"/>
                  <a:lumOff val="95000"/>
                  <a:alpha val="0"/>
                </a:schemeClr>
              </a:gs>
              <a:gs pos="99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1AF7581-8043-6D12-EFF8-48AD3116F895}"/>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DD63214B-1E59-C685-E807-C081E7E6F690}"/>
              </a:ext>
            </a:extLst>
          </p:cNvPr>
          <p:cNvSpPr>
            <a:spLocks noGrp="1"/>
          </p:cNvSpPr>
          <p:nvPr>
            <p:ph type="sldNum" sz="quarter" idx="12"/>
          </p:nvPr>
        </p:nvSpPr>
        <p:spPr/>
        <p:txBody>
          <a:bodyPr/>
          <a:lstStyle/>
          <a:p>
            <a:fld id="{5249B4D6-361C-3446-B64F-95EB9F998CBD}" type="slidenum">
              <a:rPr lang="en-US" smtClean="0"/>
              <a:t>26</a:t>
            </a:fld>
            <a:endParaRPr lang="en-US"/>
          </a:p>
        </p:txBody>
      </p:sp>
      <p:sp>
        <p:nvSpPr>
          <p:cNvPr id="8" name="Title 1">
            <a:extLst>
              <a:ext uri="{FF2B5EF4-FFF2-40B4-BE49-F238E27FC236}">
                <a16:creationId xmlns:a16="http://schemas.microsoft.com/office/drawing/2014/main" id="{EBE32361-93C7-C8EE-817C-E15FD47BC871}"/>
              </a:ext>
            </a:extLst>
          </p:cNvPr>
          <p:cNvSpPr txBox="1">
            <a:spLocks/>
          </p:cNvSpPr>
          <p:nvPr/>
        </p:nvSpPr>
        <p:spPr>
          <a:xfrm>
            <a:off x="838200" y="3437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Lessons from Advanced Chess</a:t>
            </a:r>
          </a:p>
        </p:txBody>
      </p:sp>
      <p:sp>
        <p:nvSpPr>
          <p:cNvPr id="2" name="Title 1">
            <a:extLst>
              <a:ext uri="{FF2B5EF4-FFF2-40B4-BE49-F238E27FC236}">
                <a16:creationId xmlns:a16="http://schemas.microsoft.com/office/drawing/2014/main" id="{32E83386-AE8E-9892-1E6D-203EFEADA1EC}"/>
              </a:ext>
            </a:extLst>
          </p:cNvPr>
          <p:cNvSpPr>
            <a:spLocks noGrp="1"/>
          </p:cNvSpPr>
          <p:nvPr>
            <p:ph type="title"/>
          </p:nvPr>
        </p:nvSpPr>
        <p:spPr/>
        <p:txBody>
          <a:bodyPr/>
          <a:lstStyle/>
          <a:p>
            <a:r>
              <a:rPr lang="en-US" dirty="0"/>
              <a:t>Lessons from Chess</a:t>
            </a:r>
          </a:p>
        </p:txBody>
      </p:sp>
      <p:sp>
        <p:nvSpPr>
          <p:cNvPr id="10" name="Rectangle 9">
            <a:extLst>
              <a:ext uri="{FF2B5EF4-FFF2-40B4-BE49-F238E27FC236}">
                <a16:creationId xmlns:a16="http://schemas.microsoft.com/office/drawing/2014/main" id="{03046F40-7E9E-EE26-FCC5-E3ACBEBE575F}"/>
              </a:ext>
            </a:extLst>
          </p:cNvPr>
          <p:cNvSpPr/>
          <p:nvPr/>
        </p:nvSpPr>
        <p:spPr>
          <a:xfrm>
            <a:off x="9821684" y="6065936"/>
            <a:ext cx="1940403" cy="276999"/>
          </a:xfrm>
          <a:prstGeom prst="rect">
            <a:avLst/>
          </a:prstGeom>
          <a:solidFill>
            <a:schemeClr val="bg1">
              <a:alpha val="74000"/>
            </a:schemeClr>
          </a:solidFill>
        </p:spPr>
        <p:txBody>
          <a:bodyPr wrap="none">
            <a:spAutoFit/>
          </a:bodyPr>
          <a:lstStyle/>
          <a:p>
            <a:pPr algn="r"/>
            <a:r>
              <a:rPr lang="en-US" sz="1200" dirty="0"/>
              <a:t>Generated by Nano Banana</a:t>
            </a:r>
          </a:p>
        </p:txBody>
      </p:sp>
      <p:sp>
        <p:nvSpPr>
          <p:cNvPr id="12" name="Content Placeholder 8">
            <a:extLst>
              <a:ext uri="{FF2B5EF4-FFF2-40B4-BE49-F238E27FC236}">
                <a16:creationId xmlns:a16="http://schemas.microsoft.com/office/drawing/2014/main" id="{30B4AFCD-60D4-B9DC-7980-A191A74FDFC0}"/>
              </a:ext>
            </a:extLst>
          </p:cNvPr>
          <p:cNvSpPr>
            <a:spLocks noGrp="1"/>
          </p:cNvSpPr>
          <p:nvPr>
            <p:ph idx="1"/>
          </p:nvPr>
        </p:nvSpPr>
        <p:spPr>
          <a:xfrm>
            <a:off x="838200" y="1825625"/>
            <a:ext cx="10515600" cy="4351338"/>
          </a:xfrm>
        </p:spPr>
        <p:txBody>
          <a:bodyPr/>
          <a:lstStyle/>
          <a:p>
            <a:pPr marL="0" indent="0">
              <a:buNone/>
            </a:pPr>
            <a:r>
              <a:rPr lang="en-US" dirty="0"/>
              <a:t>1. Origin: The Post-Deep Blue Era (1998)</a:t>
            </a:r>
          </a:p>
          <a:p>
            <a:pPr marL="0" indent="0">
              <a:buNone/>
            </a:pPr>
            <a:endParaRPr lang="en-US" dirty="0"/>
          </a:p>
          <a:p>
            <a:pPr marL="0" indent="0">
              <a:buNone/>
            </a:pPr>
            <a:br>
              <a:rPr lang="en-US" dirty="0"/>
            </a:br>
            <a:r>
              <a:rPr lang="en-US" dirty="0"/>
              <a:t>2. Peak Performance: The 2005 “Freestyle” Surprise</a:t>
            </a:r>
          </a:p>
          <a:p>
            <a:pPr marL="0" indent="0">
              <a:buNone/>
            </a:pPr>
            <a:endParaRPr lang="en-US" dirty="0"/>
          </a:p>
          <a:p>
            <a:pPr marL="0" indent="0">
              <a:buNone/>
            </a:pPr>
            <a:endParaRPr lang="en-US" dirty="0"/>
          </a:p>
          <a:p>
            <a:pPr marL="0" indent="0">
              <a:buNone/>
            </a:pPr>
            <a:r>
              <a:rPr lang="en-US" dirty="0"/>
              <a:t>3. Engine Supremacy (2026)</a:t>
            </a:r>
          </a:p>
        </p:txBody>
      </p:sp>
    </p:spTree>
    <p:extLst>
      <p:ext uri="{BB962C8B-B14F-4D97-AF65-F5344CB8AC3E}">
        <p14:creationId xmlns:p14="http://schemas.microsoft.com/office/powerpoint/2010/main" val="260821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xit" presetSubtype="10" fill="hold" grpId="0" nodeType="withEffect">
                                  <p:stCondLst>
                                    <p:cond delay="0"/>
                                  </p:stCondLst>
                                  <p:childTnLst>
                                    <p:animEffect transition="out" filter="blinds(horizontal)">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blinds(horizontal)">
                                      <p:cBhvr>
                                        <p:cTn id="15" dur="500"/>
                                        <p:tgtEl>
                                          <p:spTgt spid="1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xEl>
                                              <p:pRg st="5" end="5"/>
                                            </p:txEl>
                                          </p:spTgt>
                                        </p:tgtEl>
                                        <p:attrNameLst>
                                          <p:attrName>style.visibility</p:attrName>
                                        </p:attrNameLst>
                                      </p:cBhvr>
                                      <p:to>
                                        <p:strVal val="visible"/>
                                      </p:to>
                                    </p:set>
                                    <p:animEffect transition="in" filter="blinds(horizontal)">
                                      <p:cBhvr>
                                        <p:cTn id="20"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1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0225-DAB5-DE53-9B2A-67C5F65BEB02}"/>
              </a:ext>
            </a:extLst>
          </p:cNvPr>
          <p:cNvSpPr>
            <a:spLocks noGrp="1"/>
          </p:cNvSpPr>
          <p:nvPr>
            <p:ph type="title"/>
          </p:nvPr>
        </p:nvSpPr>
        <p:spPr>
          <a:xfrm>
            <a:off x="5595699" y="548680"/>
            <a:ext cx="5763356" cy="808067"/>
          </a:xfrm>
        </p:spPr>
        <p:txBody>
          <a:bodyPr>
            <a:normAutofit fontScale="90000"/>
          </a:bodyPr>
          <a:lstStyle/>
          <a:p>
            <a:r>
              <a:rPr lang="en-GB" sz="4000" dirty="0"/>
              <a:t>Junior Scholars with Agency</a:t>
            </a:r>
          </a:p>
        </p:txBody>
      </p:sp>
      <p:pic>
        <p:nvPicPr>
          <p:cNvPr id="8" name="Content Placeholder 7" descr="Generated image">
            <a:extLst>
              <a:ext uri="{FF2B5EF4-FFF2-40B4-BE49-F238E27FC236}">
                <a16:creationId xmlns:a16="http://schemas.microsoft.com/office/drawing/2014/main" id="{6CEAAB3B-899B-AE0C-68A3-15A7E75B8247}"/>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547983" y="-5255"/>
            <a:ext cx="4534998" cy="6862470"/>
          </a:xfrm>
          <a:prstGeom prst="rect">
            <a:avLst/>
          </a:prstGeom>
        </p:spPr>
      </p:pic>
      <p:sp>
        <p:nvSpPr>
          <p:cNvPr id="4" name="Content Placeholder 3">
            <a:extLst>
              <a:ext uri="{FF2B5EF4-FFF2-40B4-BE49-F238E27FC236}">
                <a16:creationId xmlns:a16="http://schemas.microsoft.com/office/drawing/2014/main" id="{42AD2CF1-5F55-89D3-1117-33B156A65615}"/>
              </a:ext>
            </a:extLst>
          </p:cNvPr>
          <p:cNvSpPr>
            <a:spLocks noGrp="1"/>
          </p:cNvSpPr>
          <p:nvPr>
            <p:ph sz="half" idx="2"/>
          </p:nvPr>
        </p:nvSpPr>
        <p:spPr>
          <a:xfrm>
            <a:off x="5597426" y="1556792"/>
            <a:ext cx="5756374" cy="4620171"/>
          </a:xfrm>
        </p:spPr>
        <p:txBody>
          <a:bodyPr vert="horz" lIns="91440" tIns="45720" rIns="91440" bIns="45720" rtlCol="0" anchor="t">
            <a:normAutofit/>
          </a:bodyPr>
          <a:lstStyle/>
          <a:p>
            <a:pPr marL="0" indent="0">
              <a:buNone/>
            </a:pPr>
            <a:r>
              <a:rPr lang="en-GB" dirty="0"/>
              <a:t>How do we ensure our scaffolding is sufficient to students to thrive and have agency, and not be disempowered? </a:t>
            </a:r>
            <a:endParaRPr lang="en-US" dirty="0"/>
          </a:p>
        </p:txBody>
      </p:sp>
      <p:sp>
        <p:nvSpPr>
          <p:cNvPr id="5" name="Date Placeholder 4">
            <a:extLst>
              <a:ext uri="{FF2B5EF4-FFF2-40B4-BE49-F238E27FC236}">
                <a16:creationId xmlns:a16="http://schemas.microsoft.com/office/drawing/2014/main" id="{ACCF1401-1789-2720-51D4-0B47C575AB5C}"/>
              </a:ext>
            </a:extLst>
          </p:cNvPr>
          <p:cNvSpPr>
            <a:spLocks noGrp="1"/>
          </p:cNvSpPr>
          <p:nvPr>
            <p:ph type="dt" sz="half" idx="10"/>
          </p:nvPr>
        </p:nvSpPr>
        <p:spPr/>
        <p:txBody>
          <a:bodyPr/>
          <a:lstStyle/>
          <a:p>
            <a:r>
              <a:rPr lang="en-SG"/>
              <a:t>Mon, 26 Jan 2026</a:t>
            </a:r>
            <a:endParaRPr lang="en-US"/>
          </a:p>
        </p:txBody>
      </p:sp>
      <p:sp>
        <p:nvSpPr>
          <p:cNvPr id="7" name="Slide Number Placeholder 6">
            <a:extLst>
              <a:ext uri="{FF2B5EF4-FFF2-40B4-BE49-F238E27FC236}">
                <a16:creationId xmlns:a16="http://schemas.microsoft.com/office/drawing/2014/main" id="{B16ED7F3-D76E-17E0-F7B4-2458D4B39284}"/>
              </a:ext>
            </a:extLst>
          </p:cNvPr>
          <p:cNvSpPr>
            <a:spLocks noGrp="1"/>
          </p:cNvSpPr>
          <p:nvPr>
            <p:ph type="sldNum" sz="quarter" idx="12"/>
          </p:nvPr>
        </p:nvSpPr>
        <p:spPr/>
        <p:txBody>
          <a:bodyPr/>
          <a:lstStyle/>
          <a:p>
            <a:fld id="{CAC603C4-FEAE-8A4E-A96E-849B406023AD}" type="slidenum">
              <a:rPr lang="en-US" smtClean="0"/>
              <a:t>27</a:t>
            </a:fld>
            <a:endParaRPr lang="en-US"/>
          </a:p>
        </p:txBody>
      </p:sp>
      <p:pic>
        <p:nvPicPr>
          <p:cNvPr id="3" name="Picture 2">
            <a:extLst>
              <a:ext uri="{FF2B5EF4-FFF2-40B4-BE49-F238E27FC236}">
                <a16:creationId xmlns:a16="http://schemas.microsoft.com/office/drawing/2014/main" id="{DECBF911-96B4-2639-68A6-E7BB419593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5721" y="2972153"/>
            <a:ext cx="4114800" cy="3909869"/>
          </a:xfrm>
          <a:prstGeom prst="rect">
            <a:avLst/>
          </a:prstGeom>
        </p:spPr>
      </p:pic>
      <p:sp>
        <p:nvSpPr>
          <p:cNvPr id="9" name="TextBox 8">
            <a:extLst>
              <a:ext uri="{FF2B5EF4-FFF2-40B4-BE49-F238E27FC236}">
                <a16:creationId xmlns:a16="http://schemas.microsoft.com/office/drawing/2014/main" id="{9794C2BF-1370-1798-EB6A-426DB5B2DA97}"/>
              </a:ext>
            </a:extLst>
          </p:cNvPr>
          <p:cNvSpPr txBox="1"/>
          <p:nvPr/>
        </p:nvSpPr>
        <p:spPr>
          <a:xfrm>
            <a:off x="7327633" y="6026758"/>
            <a:ext cx="4026167" cy="461665"/>
          </a:xfrm>
          <a:prstGeom prst="rect">
            <a:avLst/>
          </a:prstGeom>
          <a:solidFill>
            <a:schemeClr val="bg1"/>
          </a:solidFill>
        </p:spPr>
        <p:txBody>
          <a:bodyPr wrap="none" rtlCol="0">
            <a:spAutoFit/>
          </a:bodyPr>
          <a:lstStyle/>
          <a:p>
            <a:pPr algn="r"/>
            <a:r>
              <a:rPr lang="en-SG" sz="1200" dirty="0"/>
              <a:t>Credit: Stephanie Kirmer (1 Jul 2025)</a:t>
            </a:r>
          </a:p>
          <a:p>
            <a:pPr algn="r"/>
            <a:r>
              <a:rPr lang="en-SG" sz="1200" dirty="0">
                <a:hlinkClick r:id="rId4"/>
              </a:rPr>
              <a:t>stephaniekirmer.com/writing/softwareengineeringinthellmera/</a:t>
            </a:r>
            <a:r>
              <a:rPr lang="en-SG" sz="1200" dirty="0"/>
              <a:t> </a:t>
            </a:r>
          </a:p>
        </p:txBody>
      </p:sp>
      <p:sp>
        <p:nvSpPr>
          <p:cNvPr id="6" name="Footer Placeholder 5">
            <a:extLst>
              <a:ext uri="{FF2B5EF4-FFF2-40B4-BE49-F238E27FC236}">
                <a16:creationId xmlns:a16="http://schemas.microsoft.com/office/drawing/2014/main" id="{16A97555-D815-0128-C29D-0B51CE614915}"/>
              </a:ext>
            </a:extLst>
          </p:cNvPr>
          <p:cNvSpPr>
            <a:spLocks noGrp="1"/>
          </p:cNvSpPr>
          <p:nvPr>
            <p:ph type="ftr" sz="quarter" idx="11"/>
          </p:nvPr>
        </p:nvSpPr>
        <p:spPr/>
        <p:txBody>
          <a:bodyPr/>
          <a:lstStyle/>
          <a:p>
            <a:r>
              <a:rPr lang="en-US" dirty="0"/>
              <a:t>AAAI AI4Research (Singapore Expo, Garnet 214)</a:t>
            </a:r>
          </a:p>
        </p:txBody>
      </p:sp>
    </p:spTree>
    <p:extLst>
      <p:ext uri="{BB962C8B-B14F-4D97-AF65-F5344CB8AC3E}">
        <p14:creationId xmlns:p14="http://schemas.microsoft.com/office/powerpoint/2010/main" val="1894751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3589-F971-0279-989B-98910C9D252C}"/>
              </a:ext>
            </a:extLst>
          </p:cNvPr>
          <p:cNvSpPr>
            <a:spLocks noGrp="1"/>
          </p:cNvSpPr>
          <p:nvPr>
            <p:ph type="title"/>
          </p:nvPr>
        </p:nvSpPr>
        <p:spPr/>
        <p:txBody>
          <a:bodyPr/>
          <a:lstStyle/>
          <a:p>
            <a:r>
              <a:rPr lang="en-US" dirty="0"/>
              <a:t>Vibe Coding as Technical Debt</a:t>
            </a:r>
          </a:p>
        </p:txBody>
      </p:sp>
      <p:sp>
        <p:nvSpPr>
          <p:cNvPr id="8" name="Content Placeholder 7">
            <a:extLst>
              <a:ext uri="{FF2B5EF4-FFF2-40B4-BE49-F238E27FC236}">
                <a16:creationId xmlns:a16="http://schemas.microsoft.com/office/drawing/2014/main" id="{9C0B1FD5-49AC-E829-AD7C-4B7E22615E5A}"/>
              </a:ext>
            </a:extLst>
          </p:cNvPr>
          <p:cNvSpPr>
            <a:spLocks noGrp="1"/>
          </p:cNvSpPr>
          <p:nvPr>
            <p:ph idx="1"/>
          </p:nvPr>
        </p:nvSpPr>
        <p:spPr>
          <a:xfrm>
            <a:off x="4275944" y="1825625"/>
            <a:ext cx="7106587" cy="4351338"/>
          </a:xfrm>
        </p:spPr>
        <p:txBody>
          <a:bodyPr>
            <a:normAutofit/>
          </a:bodyPr>
          <a:lstStyle/>
          <a:p>
            <a:pPr marL="0" indent="0">
              <a:buNone/>
            </a:pPr>
            <a:r>
              <a:rPr lang="en-SG" dirty="0">
                <a:hlinkClick r:id="rId2"/>
              </a:rPr>
              <a:t>Technical debt</a:t>
            </a:r>
            <a:r>
              <a:rPr lang="en-SG" dirty="0"/>
              <a:t> (or “tech debt”) is a software development concept representing the implied future cost of reworking a solution caused by choosing an easy, fast, or subpar, solution now instead of a better, more robust approach. </a:t>
            </a:r>
          </a:p>
          <a:p>
            <a:pPr marL="0" indent="0">
              <a:buNone/>
            </a:pPr>
            <a:endParaRPr lang="en-SG" dirty="0"/>
          </a:p>
          <a:p>
            <a:pPr marL="0" indent="0">
              <a:buNone/>
            </a:pPr>
            <a:r>
              <a:rPr lang="en-SG" dirty="0"/>
              <a:t>Laurence Moroney: Good debt exists.  Where clear objectives are met, business value is delivered and there is human understanding.</a:t>
            </a:r>
            <a:endParaRPr lang="en-US" dirty="0"/>
          </a:p>
        </p:txBody>
      </p:sp>
      <p:sp>
        <p:nvSpPr>
          <p:cNvPr id="5" name="Date Placeholder 4">
            <a:extLst>
              <a:ext uri="{FF2B5EF4-FFF2-40B4-BE49-F238E27FC236}">
                <a16:creationId xmlns:a16="http://schemas.microsoft.com/office/drawing/2014/main" id="{DB4F9EF1-F9C5-EAF0-A714-A1094C823D18}"/>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957BBE84-F652-8CFB-52BD-752735250148}"/>
              </a:ext>
            </a:extLst>
          </p:cNvPr>
          <p:cNvSpPr>
            <a:spLocks noGrp="1"/>
          </p:cNvSpPr>
          <p:nvPr>
            <p:ph type="ftr" sz="quarter" idx="11"/>
          </p:nvPr>
        </p:nvSpPr>
        <p:spPr/>
        <p:txBody>
          <a:bodyPr/>
          <a:lstStyle/>
          <a:p>
            <a:r>
              <a:rPr lang="en-US" dirty="0"/>
              <a:t>AAAI AI4Research (Singapore Expo, Garnet 214)</a:t>
            </a:r>
          </a:p>
        </p:txBody>
      </p:sp>
      <p:sp>
        <p:nvSpPr>
          <p:cNvPr id="7" name="Slide Number Placeholder 6">
            <a:extLst>
              <a:ext uri="{FF2B5EF4-FFF2-40B4-BE49-F238E27FC236}">
                <a16:creationId xmlns:a16="http://schemas.microsoft.com/office/drawing/2014/main" id="{2443AFE0-3263-791C-D8B5-D2984EDCAE8B}"/>
              </a:ext>
            </a:extLst>
          </p:cNvPr>
          <p:cNvSpPr>
            <a:spLocks noGrp="1"/>
          </p:cNvSpPr>
          <p:nvPr>
            <p:ph type="sldNum" sz="quarter" idx="12"/>
          </p:nvPr>
        </p:nvSpPr>
        <p:spPr/>
        <p:txBody>
          <a:bodyPr/>
          <a:lstStyle/>
          <a:p>
            <a:fld id="{5249B4D6-361C-3446-B64F-95EB9F998CBD}" type="slidenum">
              <a:rPr lang="en-US" smtClean="0"/>
              <a:t>28</a:t>
            </a:fld>
            <a:endParaRPr lang="en-US"/>
          </a:p>
        </p:txBody>
      </p:sp>
      <p:pic>
        <p:nvPicPr>
          <p:cNvPr id="10" name="Picture 9">
            <a:extLst>
              <a:ext uri="{FF2B5EF4-FFF2-40B4-BE49-F238E27FC236}">
                <a16:creationId xmlns:a16="http://schemas.microsoft.com/office/drawing/2014/main" id="{ED73FABE-479D-7F75-E8CC-D75F04F3C97D}"/>
              </a:ext>
            </a:extLst>
          </p:cNvPr>
          <p:cNvPicPr>
            <a:picLocks noChangeAspect="1"/>
          </p:cNvPicPr>
          <p:nvPr/>
        </p:nvPicPr>
        <p:blipFill>
          <a:blip r:embed="rId3"/>
          <a:stretch>
            <a:fillRect/>
          </a:stretch>
        </p:blipFill>
        <p:spPr>
          <a:xfrm>
            <a:off x="405077" y="1870075"/>
            <a:ext cx="3633523" cy="3867944"/>
          </a:xfrm>
          <a:prstGeom prst="rect">
            <a:avLst/>
          </a:prstGeom>
        </p:spPr>
      </p:pic>
      <p:sp>
        <p:nvSpPr>
          <p:cNvPr id="11" name="TextBox 10">
            <a:extLst>
              <a:ext uri="{FF2B5EF4-FFF2-40B4-BE49-F238E27FC236}">
                <a16:creationId xmlns:a16="http://schemas.microsoft.com/office/drawing/2014/main" id="{658ECBE8-D6F1-8ED6-7989-D021FC0A7EFD}"/>
              </a:ext>
            </a:extLst>
          </p:cNvPr>
          <p:cNvSpPr txBox="1"/>
          <p:nvPr/>
        </p:nvSpPr>
        <p:spPr>
          <a:xfrm>
            <a:off x="7482012" y="5987018"/>
            <a:ext cx="4137863" cy="461665"/>
          </a:xfrm>
          <a:prstGeom prst="rect">
            <a:avLst/>
          </a:prstGeom>
          <a:noFill/>
        </p:spPr>
        <p:txBody>
          <a:bodyPr wrap="none" rtlCol="0">
            <a:spAutoFit/>
          </a:bodyPr>
          <a:lstStyle/>
          <a:p>
            <a:pPr algn="r"/>
            <a:r>
              <a:rPr lang="en-US" sz="1200" dirty="0">
                <a:hlinkClick r:id="rId4"/>
              </a:rPr>
              <a:t>Stanford CS230 | Autumn 2025</a:t>
            </a:r>
            <a:r>
              <a:rPr lang="en-US" sz="1200" dirty="0">
                <a:sym typeface="Wingdings" pitchFamily="2" charset="2"/>
                <a:hlinkClick r:id="rId4"/>
              </a:rPr>
              <a:t> | Lecture 9 Career Advice in AI</a:t>
            </a:r>
            <a:br>
              <a:rPr lang="en-US" sz="1200" dirty="0">
                <a:sym typeface="Wingdings" pitchFamily="2" charset="2"/>
              </a:rPr>
            </a:br>
            <a:r>
              <a:rPr lang="en-US" sz="1200" dirty="0">
                <a:sym typeface="Wingdings" pitchFamily="2" charset="2"/>
              </a:rPr>
              <a:t>Screen capture modified by Nano Banana</a:t>
            </a:r>
            <a:endParaRPr lang="en-US" sz="1200" dirty="0"/>
          </a:p>
        </p:txBody>
      </p:sp>
    </p:spTree>
    <p:extLst>
      <p:ext uri="{BB962C8B-B14F-4D97-AF65-F5344CB8AC3E}">
        <p14:creationId xmlns:p14="http://schemas.microsoft.com/office/powerpoint/2010/main" val="1951201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0047-8375-BFF6-7CEA-9F4398436E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C9625-8EF6-5729-A5C3-096F2F20A531}"/>
              </a:ext>
            </a:extLst>
          </p:cNvPr>
          <p:cNvSpPr>
            <a:spLocks noGrp="1"/>
          </p:cNvSpPr>
          <p:nvPr>
            <p:ph type="title"/>
          </p:nvPr>
        </p:nvSpPr>
        <p:spPr/>
        <p:txBody>
          <a:bodyPr/>
          <a:lstStyle/>
          <a:p>
            <a:r>
              <a:rPr lang="en-US" dirty="0"/>
              <a:t>AI Use as Cognitive Debt</a:t>
            </a:r>
          </a:p>
        </p:txBody>
      </p:sp>
      <p:sp>
        <p:nvSpPr>
          <p:cNvPr id="8" name="Content Placeholder 7">
            <a:extLst>
              <a:ext uri="{FF2B5EF4-FFF2-40B4-BE49-F238E27FC236}">
                <a16:creationId xmlns:a16="http://schemas.microsoft.com/office/drawing/2014/main" id="{19E2137A-B515-6012-AA2C-AA97DB026792}"/>
              </a:ext>
            </a:extLst>
          </p:cNvPr>
          <p:cNvSpPr>
            <a:spLocks noGrp="1"/>
          </p:cNvSpPr>
          <p:nvPr>
            <p:ph idx="1"/>
          </p:nvPr>
        </p:nvSpPr>
        <p:spPr/>
        <p:txBody>
          <a:bodyPr/>
          <a:lstStyle/>
          <a:p>
            <a:pPr marL="0" indent="0">
              <a:buNone/>
            </a:pPr>
            <a:r>
              <a:rPr lang="en-US" dirty="0"/>
              <a:t>Sample Essay: </a:t>
            </a:r>
            <a:br>
              <a:rPr lang="en-US" dirty="0"/>
            </a:br>
            <a:r>
              <a:rPr lang="en-US" i="1" dirty="0"/>
              <a:t>Must our achievements benefit others </a:t>
            </a:r>
            <a:br>
              <a:rPr lang="en-US" i="1" dirty="0"/>
            </a:br>
            <a:r>
              <a:rPr lang="en-US" i="1" dirty="0"/>
              <a:t>in order to make us truly happy?</a:t>
            </a:r>
          </a:p>
          <a:p>
            <a:pPr marL="0" indent="0">
              <a:buNone/>
            </a:pPr>
            <a:endParaRPr lang="en-US" i="1" dirty="0"/>
          </a:p>
          <a:p>
            <a:pPr marL="0" indent="0">
              <a:buNone/>
            </a:pPr>
            <a:r>
              <a:rPr lang="en-US" dirty="0"/>
              <a:t>Four sessions over four months:</a:t>
            </a:r>
          </a:p>
          <a:p>
            <a:pPr marL="0" indent="0">
              <a:buNone/>
            </a:pPr>
            <a:endParaRPr lang="en-US" dirty="0"/>
          </a:p>
          <a:p>
            <a:pPr marL="0" indent="0">
              <a:buNone/>
            </a:pPr>
            <a:endParaRPr lang="en-US" dirty="0"/>
          </a:p>
        </p:txBody>
      </p:sp>
      <p:sp>
        <p:nvSpPr>
          <p:cNvPr id="5" name="Date Placeholder 4">
            <a:extLst>
              <a:ext uri="{FF2B5EF4-FFF2-40B4-BE49-F238E27FC236}">
                <a16:creationId xmlns:a16="http://schemas.microsoft.com/office/drawing/2014/main" id="{94AD97E4-22B0-A76E-E0ED-5797F2AE39C1}"/>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7C3F9A5A-36E6-E35F-CD95-B248C9BF25F6}"/>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9FED5E59-CA38-EC8C-EA8D-5E374977A59C}"/>
              </a:ext>
            </a:extLst>
          </p:cNvPr>
          <p:cNvSpPr>
            <a:spLocks noGrp="1"/>
          </p:cNvSpPr>
          <p:nvPr>
            <p:ph type="sldNum" sz="quarter" idx="12"/>
          </p:nvPr>
        </p:nvSpPr>
        <p:spPr/>
        <p:txBody>
          <a:bodyPr/>
          <a:lstStyle/>
          <a:p>
            <a:fld id="{5249B4D6-361C-3446-B64F-95EB9F998CBD}" type="slidenum">
              <a:rPr lang="en-US" smtClean="0"/>
              <a:t>29</a:t>
            </a:fld>
            <a:endParaRPr lang="en-US"/>
          </a:p>
        </p:txBody>
      </p:sp>
      <p:graphicFrame>
        <p:nvGraphicFramePr>
          <p:cNvPr id="3" name="Table 2">
            <a:extLst>
              <a:ext uri="{FF2B5EF4-FFF2-40B4-BE49-F238E27FC236}">
                <a16:creationId xmlns:a16="http://schemas.microsoft.com/office/drawing/2014/main" id="{D51BB1F7-06C2-6539-89CC-22F7A9971B62}"/>
              </a:ext>
            </a:extLst>
          </p:cNvPr>
          <p:cNvGraphicFramePr>
            <a:graphicFrameLocks noGrp="1"/>
          </p:cNvGraphicFramePr>
          <p:nvPr>
            <p:extLst>
              <p:ext uri="{D42A27DB-BD31-4B8C-83A1-F6EECF244321}">
                <p14:modId xmlns:p14="http://schemas.microsoft.com/office/powerpoint/2010/main" val="19806763"/>
              </p:ext>
            </p:extLst>
          </p:nvPr>
        </p:nvGraphicFramePr>
        <p:xfrm>
          <a:off x="838200" y="4377128"/>
          <a:ext cx="4888044" cy="1825746"/>
        </p:xfrm>
        <a:graphic>
          <a:graphicData uri="http://schemas.openxmlformats.org/drawingml/2006/table">
            <a:tbl>
              <a:tblPr bandRow="1">
                <a:tableStyleId>{5C22544A-7EE6-4342-B048-85BDC9FD1C3A}</a:tableStyleId>
              </a:tblPr>
              <a:tblGrid>
                <a:gridCol w="1222011">
                  <a:extLst>
                    <a:ext uri="{9D8B030D-6E8A-4147-A177-3AD203B41FA5}">
                      <a16:colId xmlns:a16="http://schemas.microsoft.com/office/drawing/2014/main" val="2503258100"/>
                    </a:ext>
                  </a:extLst>
                </a:gridCol>
                <a:gridCol w="1222011">
                  <a:extLst>
                    <a:ext uri="{9D8B030D-6E8A-4147-A177-3AD203B41FA5}">
                      <a16:colId xmlns:a16="http://schemas.microsoft.com/office/drawing/2014/main" val="4006370717"/>
                    </a:ext>
                  </a:extLst>
                </a:gridCol>
                <a:gridCol w="1222011">
                  <a:extLst>
                    <a:ext uri="{9D8B030D-6E8A-4147-A177-3AD203B41FA5}">
                      <a16:colId xmlns:a16="http://schemas.microsoft.com/office/drawing/2014/main" val="2911150332"/>
                    </a:ext>
                  </a:extLst>
                </a:gridCol>
                <a:gridCol w="1222011">
                  <a:extLst>
                    <a:ext uri="{9D8B030D-6E8A-4147-A177-3AD203B41FA5}">
                      <a16:colId xmlns:a16="http://schemas.microsoft.com/office/drawing/2014/main" val="2814388784"/>
                    </a:ext>
                  </a:extLst>
                </a:gridCol>
              </a:tblGrid>
              <a:tr h="592833">
                <a:tc>
                  <a:txBody>
                    <a:bodyPr/>
                    <a:lstStyle/>
                    <a:p>
                      <a:r>
                        <a:rPr lang="en-US" dirty="0"/>
                        <a:t>LLM </a:t>
                      </a:r>
                    </a:p>
                  </a:txBody>
                  <a:tcPr/>
                </a:tc>
                <a:tc>
                  <a:txBody>
                    <a:bodyPr/>
                    <a:lstStyle/>
                    <a:p>
                      <a:r>
                        <a:rPr lang="en-US" dirty="0"/>
                        <a:t>LLM</a:t>
                      </a:r>
                    </a:p>
                  </a:txBody>
                  <a:tcPr/>
                </a:tc>
                <a:tc>
                  <a:txBody>
                    <a:bodyPr/>
                    <a:lstStyle/>
                    <a:p>
                      <a:r>
                        <a:rPr lang="en-US" dirty="0"/>
                        <a:t>LLM</a:t>
                      </a:r>
                    </a:p>
                  </a:txBody>
                  <a:tcPr/>
                </a:tc>
                <a:tc>
                  <a:txBody>
                    <a:bodyPr/>
                    <a:lstStyle/>
                    <a:p>
                      <a:r>
                        <a:rPr lang="en-US" b="1" dirty="0"/>
                        <a:t>Brain</a:t>
                      </a:r>
                    </a:p>
                  </a:txBody>
                  <a:tcPr/>
                </a:tc>
                <a:extLst>
                  <a:ext uri="{0D108BD9-81ED-4DB2-BD59-A6C34878D82A}">
                    <a16:rowId xmlns:a16="http://schemas.microsoft.com/office/drawing/2014/main" val="1205717872"/>
                  </a:ext>
                </a:extLst>
              </a:tr>
              <a:tr h="592833">
                <a:tc>
                  <a:txBody>
                    <a:bodyPr/>
                    <a:lstStyle/>
                    <a:p>
                      <a:r>
                        <a:rPr lang="en-US" dirty="0"/>
                        <a:t>Search Engine</a:t>
                      </a:r>
                    </a:p>
                  </a:txBody>
                  <a:tcPr/>
                </a:tc>
                <a:tc>
                  <a:txBody>
                    <a:bodyPr/>
                    <a:lstStyle/>
                    <a:p>
                      <a:r>
                        <a:rPr lang="en-US" dirty="0"/>
                        <a:t>Search Engine</a:t>
                      </a:r>
                    </a:p>
                  </a:txBody>
                  <a:tcPr/>
                </a:tc>
                <a:tc>
                  <a:txBody>
                    <a:bodyPr/>
                    <a:lstStyle/>
                    <a:p>
                      <a:r>
                        <a:rPr lang="en-US" dirty="0"/>
                        <a:t>Search Engine</a:t>
                      </a:r>
                    </a:p>
                  </a:txBody>
                  <a:tcPr/>
                </a:tc>
                <a:tc>
                  <a:txBody>
                    <a:bodyPr/>
                    <a:lstStyle/>
                    <a:p>
                      <a:r>
                        <a:rPr lang="en-US" dirty="0">
                          <a:solidFill>
                            <a:schemeClr val="bg1">
                              <a:lumMod val="50000"/>
                            </a:schemeClr>
                          </a:solidFill>
                        </a:rPr>
                        <a:t>N/A</a:t>
                      </a:r>
                    </a:p>
                  </a:txBody>
                  <a:tcPr/>
                </a:tc>
                <a:extLst>
                  <a:ext uri="{0D108BD9-81ED-4DB2-BD59-A6C34878D82A}">
                    <a16:rowId xmlns:a16="http://schemas.microsoft.com/office/drawing/2014/main" val="2926013010"/>
                  </a:ext>
                </a:extLst>
              </a:tr>
              <a:tr h="592833">
                <a:tc>
                  <a:txBody>
                    <a:bodyPr/>
                    <a:lstStyle/>
                    <a:p>
                      <a:r>
                        <a:rPr lang="en-US" dirty="0"/>
                        <a:t>Brain</a:t>
                      </a:r>
                    </a:p>
                  </a:txBody>
                  <a:tcPr/>
                </a:tc>
                <a:tc>
                  <a:txBody>
                    <a:bodyPr/>
                    <a:lstStyle/>
                    <a:p>
                      <a:r>
                        <a:rPr lang="en-US" dirty="0"/>
                        <a:t>Brain</a:t>
                      </a:r>
                    </a:p>
                  </a:txBody>
                  <a:tcPr/>
                </a:tc>
                <a:tc>
                  <a:txBody>
                    <a:bodyPr/>
                    <a:lstStyle/>
                    <a:p>
                      <a:r>
                        <a:rPr lang="en-US" dirty="0"/>
                        <a:t>Brain </a:t>
                      </a:r>
                    </a:p>
                  </a:txBody>
                  <a:tcPr/>
                </a:tc>
                <a:tc>
                  <a:txBody>
                    <a:bodyPr/>
                    <a:lstStyle/>
                    <a:p>
                      <a:r>
                        <a:rPr lang="en-US" b="1" dirty="0"/>
                        <a:t>LLM</a:t>
                      </a:r>
                    </a:p>
                  </a:txBody>
                  <a:tcPr/>
                </a:tc>
                <a:extLst>
                  <a:ext uri="{0D108BD9-81ED-4DB2-BD59-A6C34878D82A}">
                    <a16:rowId xmlns:a16="http://schemas.microsoft.com/office/drawing/2014/main" val="1193288664"/>
                  </a:ext>
                </a:extLst>
              </a:tr>
            </a:tbl>
          </a:graphicData>
        </a:graphic>
      </p:graphicFrame>
      <p:sp>
        <p:nvSpPr>
          <p:cNvPr id="4" name="Rectangle 3">
            <a:extLst>
              <a:ext uri="{FF2B5EF4-FFF2-40B4-BE49-F238E27FC236}">
                <a16:creationId xmlns:a16="http://schemas.microsoft.com/office/drawing/2014/main" id="{9628838F-6F44-EA61-EDF2-5E8A04AEDE54}"/>
              </a:ext>
            </a:extLst>
          </p:cNvPr>
          <p:cNvSpPr/>
          <p:nvPr/>
        </p:nvSpPr>
        <p:spPr>
          <a:xfrm>
            <a:off x="4462070" y="4317206"/>
            <a:ext cx="1633930" cy="21756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EE4144A-BC3F-366C-D666-A756305E5F6A}"/>
              </a:ext>
            </a:extLst>
          </p:cNvPr>
          <p:cNvSpPr txBox="1"/>
          <p:nvPr/>
        </p:nvSpPr>
        <p:spPr>
          <a:xfrm>
            <a:off x="6632522" y="1825625"/>
            <a:ext cx="4721277" cy="3693319"/>
          </a:xfrm>
          <a:prstGeom prst="rect">
            <a:avLst/>
          </a:prstGeom>
          <a:noFill/>
        </p:spPr>
        <p:txBody>
          <a:bodyPr wrap="square" rtlCol="0">
            <a:spAutoFit/>
          </a:bodyPr>
          <a:lstStyle/>
          <a:p>
            <a:r>
              <a:rPr lang="en-SG" i="1" dirty="0"/>
              <a:t>Brain connectivity systematically scaled down with the amount of external support: the Brain‑only group exhibited the strongest, …  LLM assistance elicited the weakest overall coupling.</a:t>
            </a:r>
          </a:p>
          <a:p>
            <a:endParaRPr lang="en-SG" i="1" dirty="0"/>
          </a:p>
          <a:p>
            <a:r>
              <a:rPr lang="en-SG" i="1" dirty="0"/>
              <a:t>In session 4, LLM-to-Brain participants showed </a:t>
            </a:r>
            <a:r>
              <a:rPr lang="en-SG" b="1" i="1" dirty="0">
                <a:solidFill>
                  <a:srgbClr val="FF0000"/>
                </a:solidFill>
              </a:rPr>
              <a:t>weaker</a:t>
            </a:r>
            <a:r>
              <a:rPr lang="en-SG" i="1" dirty="0"/>
              <a:t> neural connectivity and </a:t>
            </a:r>
            <a:r>
              <a:rPr lang="en-SG" b="1" i="1" dirty="0">
                <a:solidFill>
                  <a:srgbClr val="FF0000"/>
                </a:solidFill>
              </a:rPr>
              <a:t>under-engagement</a:t>
            </a:r>
            <a:r>
              <a:rPr lang="en-SG" i="1" dirty="0"/>
              <a:t> of alpha and beta networks; and the Brain-to-LLM participants demonstrated </a:t>
            </a:r>
            <a:r>
              <a:rPr lang="en-SG" b="1" i="1" dirty="0">
                <a:solidFill>
                  <a:srgbClr val="00B050"/>
                </a:solidFill>
              </a:rPr>
              <a:t>higher</a:t>
            </a:r>
            <a:r>
              <a:rPr lang="en-SG" i="1" dirty="0">
                <a:solidFill>
                  <a:srgbClr val="00B050"/>
                </a:solidFill>
              </a:rPr>
              <a:t> </a:t>
            </a:r>
            <a:r>
              <a:rPr lang="en-SG" b="1" i="1" dirty="0">
                <a:solidFill>
                  <a:srgbClr val="00B050"/>
                </a:solidFill>
              </a:rPr>
              <a:t>memory</a:t>
            </a:r>
            <a:r>
              <a:rPr lang="en-SG" i="1" dirty="0">
                <a:solidFill>
                  <a:srgbClr val="00B050"/>
                </a:solidFill>
              </a:rPr>
              <a:t> </a:t>
            </a:r>
            <a:r>
              <a:rPr lang="en-SG" b="1" i="1" dirty="0">
                <a:solidFill>
                  <a:srgbClr val="00B050"/>
                </a:solidFill>
              </a:rPr>
              <a:t>recall</a:t>
            </a:r>
            <a:r>
              <a:rPr lang="en-SG" i="1" dirty="0"/>
              <a:t>, and re‑engagement of widespread </a:t>
            </a:r>
            <a:r>
              <a:rPr lang="en-SG" i="1" dirty="0" err="1"/>
              <a:t>occipito</a:t>
            </a:r>
            <a:r>
              <a:rPr lang="en-SG" i="1" dirty="0"/>
              <a:t>-parietal and prefrontal nodes, likely supporting the visual processing, similar to the one frequently perceived in the Search Engine group. </a:t>
            </a:r>
            <a:endParaRPr lang="en-US" i="1" dirty="0"/>
          </a:p>
        </p:txBody>
      </p:sp>
      <p:sp>
        <p:nvSpPr>
          <p:cNvPr id="11" name="TextBox 10">
            <a:extLst>
              <a:ext uri="{FF2B5EF4-FFF2-40B4-BE49-F238E27FC236}">
                <a16:creationId xmlns:a16="http://schemas.microsoft.com/office/drawing/2014/main" id="{DF5F57E5-81DD-6241-24D0-78712B350D8E}"/>
              </a:ext>
            </a:extLst>
          </p:cNvPr>
          <p:cNvSpPr txBox="1"/>
          <p:nvPr/>
        </p:nvSpPr>
        <p:spPr>
          <a:xfrm>
            <a:off x="838200" y="1276906"/>
            <a:ext cx="6093500" cy="369332"/>
          </a:xfrm>
          <a:prstGeom prst="rect">
            <a:avLst/>
          </a:prstGeom>
          <a:noFill/>
        </p:spPr>
        <p:txBody>
          <a:bodyPr wrap="square">
            <a:spAutoFit/>
          </a:bodyPr>
          <a:lstStyle/>
          <a:p>
            <a:r>
              <a:rPr lang="en-US" dirty="0">
                <a:solidFill>
                  <a:schemeClr val="bg1">
                    <a:lumMod val="50000"/>
                  </a:schemeClr>
                </a:solidFill>
              </a:rPr>
              <a:t>CAUTION: NOT PEER REVIEWED</a:t>
            </a:r>
          </a:p>
        </p:txBody>
      </p:sp>
      <p:sp>
        <p:nvSpPr>
          <p:cNvPr id="12" name="Rectangle 11">
            <a:extLst>
              <a:ext uri="{FF2B5EF4-FFF2-40B4-BE49-F238E27FC236}">
                <a16:creationId xmlns:a16="http://schemas.microsoft.com/office/drawing/2014/main" id="{9D390D8C-4DF2-B8EC-5D5D-DDDF10E97EA9}"/>
              </a:ext>
            </a:extLst>
          </p:cNvPr>
          <p:cNvSpPr/>
          <p:nvPr/>
        </p:nvSpPr>
        <p:spPr>
          <a:xfrm>
            <a:off x="6606914" y="3131759"/>
            <a:ext cx="4721277" cy="25665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1E4E9D3-A111-FD8B-07C5-E03B4542FE04}"/>
              </a:ext>
            </a:extLst>
          </p:cNvPr>
          <p:cNvSpPr txBox="1"/>
          <p:nvPr/>
        </p:nvSpPr>
        <p:spPr>
          <a:xfrm>
            <a:off x="7567656" y="6079351"/>
            <a:ext cx="4209614" cy="276999"/>
          </a:xfrm>
          <a:prstGeom prst="rect">
            <a:avLst/>
          </a:prstGeom>
          <a:noFill/>
        </p:spPr>
        <p:txBody>
          <a:bodyPr wrap="none" rtlCol="0">
            <a:spAutoFit/>
          </a:bodyPr>
          <a:lstStyle/>
          <a:p>
            <a:r>
              <a:rPr lang="en-US" sz="1200" dirty="0" err="1"/>
              <a:t>Kosmyna</a:t>
            </a:r>
            <a:r>
              <a:rPr lang="en-US" sz="1200" dirty="0"/>
              <a:t> et al. (2025) </a:t>
            </a:r>
            <a:r>
              <a:rPr lang="en-US" sz="1200" dirty="0">
                <a:hlinkClick r:id="rId2"/>
              </a:rPr>
              <a:t>Your Brain on ChatGPT</a:t>
            </a:r>
            <a:r>
              <a:rPr lang="en-US" sz="1200" dirty="0"/>
              <a:t>. </a:t>
            </a:r>
            <a:r>
              <a:rPr lang="en-US" sz="1200" dirty="0" err="1"/>
              <a:t>arXiv</a:t>
            </a:r>
            <a:r>
              <a:rPr lang="en-US" sz="1200" dirty="0"/>
              <a:t> </a:t>
            </a:r>
            <a:r>
              <a:rPr lang="en-US" sz="1200" dirty="0">
                <a:hlinkClick r:id="rId3"/>
              </a:rPr>
              <a:t>2506:08872</a:t>
            </a:r>
            <a:endParaRPr lang="en-US" sz="1200" dirty="0"/>
          </a:p>
        </p:txBody>
      </p:sp>
    </p:spTree>
    <p:extLst>
      <p:ext uri="{BB962C8B-B14F-4D97-AF65-F5344CB8AC3E}">
        <p14:creationId xmlns:p14="http://schemas.microsoft.com/office/powerpoint/2010/main" val="216611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67F8-BD91-3293-B707-46F89C99B981}"/>
              </a:ext>
            </a:extLst>
          </p:cNvPr>
          <p:cNvSpPr>
            <a:spLocks noGrp="1"/>
          </p:cNvSpPr>
          <p:nvPr>
            <p:ph type="title"/>
          </p:nvPr>
        </p:nvSpPr>
        <p:spPr/>
        <p:txBody>
          <a:bodyPr/>
          <a:lstStyle/>
          <a:p>
            <a:r>
              <a:rPr lang="en-US" dirty="0"/>
              <a:t>The Research Manifold</a:t>
            </a:r>
          </a:p>
        </p:txBody>
      </p:sp>
      <p:pic>
        <p:nvPicPr>
          <p:cNvPr id="7" name="Content Placeholder 6">
            <a:extLst>
              <a:ext uri="{FF2B5EF4-FFF2-40B4-BE49-F238E27FC236}">
                <a16:creationId xmlns:a16="http://schemas.microsoft.com/office/drawing/2014/main" id="{B101D9AE-DB34-9783-5376-4ABDC305D752}"/>
              </a:ext>
            </a:extLst>
          </p:cNvPr>
          <p:cNvPicPr>
            <a:picLocks noGrp="1" noChangeAspect="1"/>
          </p:cNvPicPr>
          <p:nvPr>
            <p:ph idx="1"/>
          </p:nvPr>
        </p:nvPicPr>
        <p:blipFill>
          <a:blip r:embed="rId2"/>
          <a:stretch>
            <a:fillRect/>
          </a:stretch>
        </p:blipFill>
        <p:spPr>
          <a:xfrm>
            <a:off x="838200" y="1690688"/>
            <a:ext cx="5801784" cy="4351338"/>
          </a:xfrm>
          <a:prstGeom prst="rect">
            <a:avLst/>
          </a:prstGeom>
        </p:spPr>
      </p:pic>
      <p:sp>
        <p:nvSpPr>
          <p:cNvPr id="4" name="Date Placeholder 3">
            <a:extLst>
              <a:ext uri="{FF2B5EF4-FFF2-40B4-BE49-F238E27FC236}">
                <a16:creationId xmlns:a16="http://schemas.microsoft.com/office/drawing/2014/main" id="{B575EE58-B09F-E23B-52DC-2CCCCBB7FE66}"/>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794894F7-412E-1ED0-18FE-D608B13EC26C}"/>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2009D8AF-6F8D-E420-BE39-168BDE928253}"/>
              </a:ext>
            </a:extLst>
          </p:cNvPr>
          <p:cNvSpPr>
            <a:spLocks noGrp="1"/>
          </p:cNvSpPr>
          <p:nvPr>
            <p:ph type="sldNum" sz="quarter" idx="12"/>
          </p:nvPr>
        </p:nvSpPr>
        <p:spPr/>
        <p:txBody>
          <a:bodyPr/>
          <a:lstStyle/>
          <a:p>
            <a:fld id="{5249B4D6-361C-3446-B64F-95EB9F998CBD}" type="slidenum">
              <a:rPr lang="en-US" smtClean="0"/>
              <a:t>3</a:t>
            </a:fld>
            <a:endParaRPr lang="en-US"/>
          </a:p>
        </p:txBody>
      </p:sp>
      <p:pic>
        <p:nvPicPr>
          <p:cNvPr id="9" name="Picture 8">
            <a:extLst>
              <a:ext uri="{FF2B5EF4-FFF2-40B4-BE49-F238E27FC236}">
                <a16:creationId xmlns:a16="http://schemas.microsoft.com/office/drawing/2014/main" id="{83E37F02-F6AA-888C-EEA9-B2D5A2FCA71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02477" y="1470026"/>
            <a:ext cx="5051323" cy="4572000"/>
          </a:xfrm>
          <a:prstGeom prst="rect">
            <a:avLst/>
          </a:prstGeom>
        </p:spPr>
      </p:pic>
      <p:sp>
        <p:nvSpPr>
          <p:cNvPr id="10" name="Oval 9">
            <a:extLst>
              <a:ext uri="{FF2B5EF4-FFF2-40B4-BE49-F238E27FC236}">
                <a16:creationId xmlns:a16="http://schemas.microsoft.com/office/drawing/2014/main" id="{C1E5BE10-869C-6CD0-57B8-235536533A26}"/>
              </a:ext>
            </a:extLst>
          </p:cNvPr>
          <p:cNvSpPr/>
          <p:nvPr/>
        </p:nvSpPr>
        <p:spPr>
          <a:xfrm>
            <a:off x="1679234" y="1826163"/>
            <a:ext cx="4119716" cy="40803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82B253-6A1B-B9F5-9A3C-1BEF9D0C8C98}"/>
              </a:ext>
            </a:extLst>
          </p:cNvPr>
          <p:cNvSpPr/>
          <p:nvPr/>
        </p:nvSpPr>
        <p:spPr>
          <a:xfrm>
            <a:off x="7155557" y="6136397"/>
            <a:ext cx="4368760" cy="276999"/>
          </a:xfrm>
          <a:prstGeom prst="rect">
            <a:avLst/>
          </a:prstGeom>
          <a:solidFill>
            <a:schemeClr val="bg1">
              <a:alpha val="74000"/>
            </a:schemeClr>
          </a:solidFill>
        </p:spPr>
        <p:txBody>
          <a:bodyPr wrap="none">
            <a:spAutoFit/>
          </a:bodyPr>
          <a:lstStyle/>
          <a:p>
            <a:pPr algn="r"/>
            <a:r>
              <a:rPr lang="en-US" sz="1200" dirty="0"/>
              <a:t>Images originally from </a:t>
            </a:r>
            <a:r>
              <a:rPr lang="en-US" sz="1200" dirty="0">
                <a:hlinkClick r:id="rId4"/>
              </a:rPr>
              <a:t>Matt Migh</a:t>
            </a:r>
            <a:r>
              <a:rPr lang="en-US" sz="1200" dirty="0"/>
              <a:t>t, U. Utah (CS &amp; Internal Medicine)</a:t>
            </a:r>
          </a:p>
        </p:txBody>
      </p:sp>
    </p:spTree>
    <p:extLst>
      <p:ext uri="{BB962C8B-B14F-4D97-AF65-F5344CB8AC3E}">
        <p14:creationId xmlns:p14="http://schemas.microsoft.com/office/powerpoint/2010/main" val="118310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76844E7-20C8-8CA9-22E0-F526E0E427C9}"/>
              </a:ext>
            </a:extLst>
          </p:cNvPr>
          <p:cNvSpPr>
            <a:spLocks noGrp="1"/>
          </p:cNvSpPr>
          <p:nvPr>
            <p:ph type="dt" sz="half" idx="10"/>
          </p:nvPr>
        </p:nvSpPr>
        <p:spPr/>
        <p:txBody>
          <a:bodyPr/>
          <a:lstStyle/>
          <a:p>
            <a:r>
              <a:rPr lang="en-SG"/>
              <a:t>Mon, 26 Jan 2026</a:t>
            </a:r>
            <a:endParaRPr lang="en-US"/>
          </a:p>
        </p:txBody>
      </p:sp>
      <p:sp>
        <p:nvSpPr>
          <p:cNvPr id="6" name="Footer Placeholder 5">
            <a:extLst>
              <a:ext uri="{FF2B5EF4-FFF2-40B4-BE49-F238E27FC236}">
                <a16:creationId xmlns:a16="http://schemas.microsoft.com/office/drawing/2014/main" id="{911435A9-0BAA-A442-F88B-4A19B29B6BE9}"/>
              </a:ext>
            </a:extLst>
          </p:cNvPr>
          <p:cNvSpPr>
            <a:spLocks noGrp="1"/>
          </p:cNvSpPr>
          <p:nvPr>
            <p:ph type="ftr" sz="quarter" idx="11"/>
          </p:nvPr>
        </p:nvSpPr>
        <p:spPr/>
        <p:txBody>
          <a:bodyPr/>
          <a:lstStyle/>
          <a:p>
            <a:r>
              <a:rPr lang="en-US"/>
              <a:t>AAAI AI4Research (Singapore Expo, Garnet 214)</a:t>
            </a:r>
          </a:p>
        </p:txBody>
      </p:sp>
      <p:sp>
        <p:nvSpPr>
          <p:cNvPr id="7" name="Slide Number Placeholder 6">
            <a:extLst>
              <a:ext uri="{FF2B5EF4-FFF2-40B4-BE49-F238E27FC236}">
                <a16:creationId xmlns:a16="http://schemas.microsoft.com/office/drawing/2014/main" id="{B98E936B-0E5C-E2D3-534C-185CAB773AA3}"/>
              </a:ext>
            </a:extLst>
          </p:cNvPr>
          <p:cNvSpPr>
            <a:spLocks noGrp="1"/>
          </p:cNvSpPr>
          <p:nvPr>
            <p:ph type="sldNum" sz="quarter" idx="12"/>
          </p:nvPr>
        </p:nvSpPr>
        <p:spPr/>
        <p:txBody>
          <a:bodyPr/>
          <a:lstStyle/>
          <a:p>
            <a:fld id="{5249B4D6-361C-3446-B64F-95EB9F998CBD}" type="slidenum">
              <a:rPr lang="en-US" smtClean="0"/>
              <a:t>30</a:t>
            </a:fld>
            <a:endParaRPr lang="en-US"/>
          </a:p>
        </p:txBody>
      </p:sp>
      <p:pic>
        <p:nvPicPr>
          <p:cNvPr id="11" name="Picture 10">
            <a:extLst>
              <a:ext uri="{FF2B5EF4-FFF2-40B4-BE49-F238E27FC236}">
                <a16:creationId xmlns:a16="http://schemas.microsoft.com/office/drawing/2014/main" id="{16B6596B-D7CB-1A89-B918-F48BE79E46E9}"/>
              </a:ext>
            </a:extLst>
          </p:cNvPr>
          <p:cNvPicPr>
            <a:picLocks noChangeAspect="1"/>
          </p:cNvPicPr>
          <p:nvPr/>
        </p:nvPicPr>
        <p:blipFill>
          <a:blip r:embed="rId2" cstate="screen">
            <a:extLst>
              <a:ext uri="{28A0092B-C50C-407E-A947-70E740481C1C}">
                <a14:useLocalDpi xmlns:a14="http://schemas.microsoft.com/office/drawing/2010/main"/>
              </a:ext>
            </a:extLst>
          </a:blip>
          <a:srcRect t="7315" r="4394"/>
          <a:stretch>
            <a:fillRect/>
          </a:stretch>
        </p:blipFill>
        <p:spPr>
          <a:xfrm flipH="1">
            <a:off x="-1" y="0"/>
            <a:ext cx="7854843" cy="6356350"/>
          </a:xfrm>
          <a:prstGeom prst="rect">
            <a:avLst/>
          </a:prstGeom>
        </p:spPr>
      </p:pic>
      <p:sp>
        <p:nvSpPr>
          <p:cNvPr id="13" name="Rectangle 12">
            <a:extLst>
              <a:ext uri="{FF2B5EF4-FFF2-40B4-BE49-F238E27FC236}">
                <a16:creationId xmlns:a16="http://schemas.microsoft.com/office/drawing/2014/main" id="{9713300D-4E9C-8AE9-80C4-B8C5BA6EAC55}"/>
              </a:ext>
            </a:extLst>
          </p:cNvPr>
          <p:cNvSpPr/>
          <p:nvPr/>
        </p:nvSpPr>
        <p:spPr>
          <a:xfrm>
            <a:off x="9482002" y="6048573"/>
            <a:ext cx="2237087" cy="307777"/>
          </a:xfrm>
          <a:prstGeom prst="rect">
            <a:avLst/>
          </a:prstGeom>
          <a:solidFill>
            <a:schemeClr val="bg1">
              <a:alpha val="74000"/>
            </a:schemeClr>
          </a:solidFill>
        </p:spPr>
        <p:txBody>
          <a:bodyPr wrap="none">
            <a:spAutoFit/>
          </a:bodyPr>
          <a:lstStyle/>
          <a:p>
            <a:r>
              <a:rPr lang="en-US" sz="1400" dirty="0"/>
              <a:t>Generated by Nano Banana</a:t>
            </a:r>
          </a:p>
        </p:txBody>
      </p:sp>
      <p:sp>
        <p:nvSpPr>
          <p:cNvPr id="12" name="Rectangle 11">
            <a:extLst>
              <a:ext uri="{FF2B5EF4-FFF2-40B4-BE49-F238E27FC236}">
                <a16:creationId xmlns:a16="http://schemas.microsoft.com/office/drawing/2014/main" id="{E6FE30F4-C979-1E3C-7A9A-0E99572341AD}"/>
              </a:ext>
            </a:extLst>
          </p:cNvPr>
          <p:cNvSpPr/>
          <p:nvPr/>
        </p:nvSpPr>
        <p:spPr>
          <a:xfrm flipH="1">
            <a:off x="1648920" y="-2"/>
            <a:ext cx="6263389" cy="6356351"/>
          </a:xfrm>
          <a:prstGeom prst="rect">
            <a:avLst/>
          </a:prstGeom>
          <a:gradFill>
            <a:gsLst>
              <a:gs pos="0">
                <a:schemeClr val="accent1">
                  <a:lumMod val="5000"/>
                  <a:lumOff val="95000"/>
                  <a:alpha val="0"/>
                </a:schemeClr>
              </a:gs>
              <a:gs pos="99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47CE99-56C5-0CF5-95BF-1FF187E29A6D}"/>
              </a:ext>
            </a:extLst>
          </p:cNvPr>
          <p:cNvSpPr>
            <a:spLocks noGrp="1"/>
          </p:cNvSpPr>
          <p:nvPr>
            <p:ph type="title"/>
          </p:nvPr>
        </p:nvSpPr>
        <p:spPr/>
        <p:txBody>
          <a:bodyPr/>
          <a:lstStyle/>
          <a:p>
            <a:pPr algn="r"/>
            <a:r>
              <a:rPr lang="en-US" dirty="0"/>
              <a:t>Centaur Collapse</a:t>
            </a:r>
          </a:p>
        </p:txBody>
      </p:sp>
      <p:sp>
        <p:nvSpPr>
          <p:cNvPr id="14" name="Content Placeholder 3">
            <a:extLst>
              <a:ext uri="{FF2B5EF4-FFF2-40B4-BE49-F238E27FC236}">
                <a16:creationId xmlns:a16="http://schemas.microsoft.com/office/drawing/2014/main" id="{E86ADBC8-0AFB-837D-2F65-C43A1B61C845}"/>
              </a:ext>
            </a:extLst>
          </p:cNvPr>
          <p:cNvSpPr txBox="1">
            <a:spLocks/>
          </p:cNvSpPr>
          <p:nvPr/>
        </p:nvSpPr>
        <p:spPr>
          <a:xfrm>
            <a:off x="6625653" y="1556792"/>
            <a:ext cx="4728148" cy="462017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 good team does not diminish its human members for the sake of the whole.</a:t>
            </a:r>
          </a:p>
          <a:p>
            <a:pPr marL="0" indent="0">
              <a:buFont typeface="Arial" panose="020B0604020202020204" pitchFamily="34" charset="0"/>
              <a:buNone/>
            </a:pPr>
            <a:endParaRPr lang="en-US" dirty="0"/>
          </a:p>
          <a:p>
            <a:pPr marL="0" indent="0">
              <a:buNone/>
            </a:pPr>
            <a:r>
              <a:rPr lang="en-US" dirty="0"/>
              <a:t>Scholars need to retain key abilities for scholarship.</a:t>
            </a:r>
          </a:p>
          <a:p>
            <a:pPr marL="0" indent="0">
              <a:buNone/>
            </a:pPr>
            <a:endParaRPr lang="en-US" dirty="0"/>
          </a:p>
          <a:p>
            <a:pPr marL="0" indent="0">
              <a:buNone/>
            </a:pPr>
            <a:r>
              <a:rPr lang="en-US" dirty="0"/>
              <a:t>Is there good cognitive debt?</a:t>
            </a:r>
          </a:p>
          <a:p>
            <a:pPr marL="0" indent="0">
              <a:buNone/>
            </a:pPr>
            <a:endParaRPr lang="en-US" dirty="0"/>
          </a:p>
          <a:p>
            <a:pPr marL="0" indent="0">
              <a:buNone/>
            </a:pPr>
            <a:r>
              <a:rPr lang="en-US" dirty="0"/>
              <a:t>How do we know what the right balance is?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2547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DDD41-05BA-327F-C72A-4BE654C2101C}"/>
              </a:ext>
            </a:extLst>
          </p:cNvPr>
          <p:cNvSpPr>
            <a:spLocks noGrp="1"/>
          </p:cNvSpPr>
          <p:nvPr>
            <p:ph type="title"/>
          </p:nvPr>
        </p:nvSpPr>
        <p:spPr/>
        <p:txBody>
          <a:bodyPr/>
          <a:lstStyle/>
          <a:p>
            <a:r>
              <a:rPr lang="en-US" dirty="0"/>
              <a:t>Conclusion: </a:t>
            </a:r>
            <a:br>
              <a:rPr lang="en-US" dirty="0"/>
            </a:br>
            <a:r>
              <a:rPr lang="en-US" dirty="0"/>
              <a:t>Man’s Search for Meaning</a:t>
            </a:r>
          </a:p>
        </p:txBody>
      </p:sp>
      <p:sp>
        <p:nvSpPr>
          <p:cNvPr id="3" name="Content Placeholder 2">
            <a:extLst>
              <a:ext uri="{FF2B5EF4-FFF2-40B4-BE49-F238E27FC236}">
                <a16:creationId xmlns:a16="http://schemas.microsoft.com/office/drawing/2014/main" id="{5EDED8C5-BB38-542F-CF12-4E93EBA2DDAB}"/>
              </a:ext>
            </a:extLst>
          </p:cNvPr>
          <p:cNvSpPr>
            <a:spLocks noGrp="1"/>
          </p:cNvSpPr>
          <p:nvPr>
            <p:ph idx="1"/>
          </p:nvPr>
        </p:nvSpPr>
        <p:spPr>
          <a:xfrm>
            <a:off x="838200" y="2238703"/>
            <a:ext cx="10515600" cy="3938260"/>
          </a:xfrm>
        </p:spPr>
        <p:txBody>
          <a:bodyPr/>
          <a:lstStyle/>
          <a:p>
            <a:pPr marL="0" indent="0">
              <a:lnSpc>
                <a:spcPct val="150000"/>
              </a:lnSpc>
              <a:buNone/>
            </a:pPr>
            <a:r>
              <a:rPr lang="en-US" dirty="0"/>
              <a:t>Wide context and not just long context.</a:t>
            </a:r>
          </a:p>
          <a:p>
            <a:pPr marL="0" indent="0">
              <a:lnSpc>
                <a:spcPct val="150000"/>
              </a:lnSpc>
              <a:buNone/>
            </a:pPr>
            <a:r>
              <a:rPr lang="en-US" dirty="0"/>
              <a:t>What do we want research to be?  </a:t>
            </a:r>
          </a:p>
          <a:p>
            <a:pPr marL="0" indent="0">
              <a:lnSpc>
                <a:spcPct val="150000"/>
              </a:lnSpc>
              <a:buNone/>
            </a:pPr>
            <a:r>
              <a:rPr lang="en-US" dirty="0"/>
              <a:t>Do we want to go along for the ride?</a:t>
            </a:r>
          </a:p>
          <a:p>
            <a:pPr marL="0" indent="0">
              <a:buNone/>
            </a:pPr>
            <a:endParaRPr lang="en-US" dirty="0"/>
          </a:p>
        </p:txBody>
      </p:sp>
      <p:sp>
        <p:nvSpPr>
          <p:cNvPr id="4" name="Date Placeholder 3">
            <a:extLst>
              <a:ext uri="{FF2B5EF4-FFF2-40B4-BE49-F238E27FC236}">
                <a16:creationId xmlns:a16="http://schemas.microsoft.com/office/drawing/2014/main" id="{6D246FD3-D618-2C18-FB2A-2D41E0E6A0CC}"/>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597FE7B7-E58F-29C1-4C7C-7AD80F61EBE9}"/>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E94872DF-A566-F943-4DD4-0690053AF96A}"/>
              </a:ext>
            </a:extLst>
          </p:cNvPr>
          <p:cNvSpPr>
            <a:spLocks noGrp="1"/>
          </p:cNvSpPr>
          <p:nvPr>
            <p:ph type="sldNum" sz="quarter" idx="12"/>
          </p:nvPr>
        </p:nvSpPr>
        <p:spPr/>
        <p:txBody>
          <a:bodyPr/>
          <a:lstStyle/>
          <a:p>
            <a:fld id="{5249B4D6-361C-3446-B64F-95EB9F998CBD}" type="slidenum">
              <a:rPr lang="en-US" smtClean="0"/>
              <a:t>31</a:t>
            </a:fld>
            <a:endParaRPr lang="en-US"/>
          </a:p>
        </p:txBody>
      </p:sp>
      <p:sp>
        <p:nvSpPr>
          <p:cNvPr id="7" name="Rounded Rectangle 6">
            <a:extLst>
              <a:ext uri="{FF2B5EF4-FFF2-40B4-BE49-F238E27FC236}">
                <a16:creationId xmlns:a16="http://schemas.microsoft.com/office/drawing/2014/main" id="{1E023FB2-6B4A-B9ED-DB26-8B3133DD35EB}"/>
              </a:ext>
            </a:extLst>
          </p:cNvPr>
          <p:cNvSpPr/>
          <p:nvPr/>
        </p:nvSpPr>
        <p:spPr>
          <a:xfrm>
            <a:off x="838200" y="5297213"/>
            <a:ext cx="10515600" cy="898005"/>
          </a:xfrm>
          <a:prstGeom prst="roundRect">
            <a:avLst>
              <a:gd name="adj" fmla="val 457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Thanks to WING members </a:t>
            </a:r>
            <a:r>
              <a:rPr lang="en-US" sz="1400" dirty="0" err="1"/>
              <a:t>Haomeng</a:t>
            </a:r>
            <a:r>
              <a:rPr lang="en-US" sz="1400" dirty="0"/>
              <a:t> Lu, Nura Tamton, Rui Feng Cheong, Xuan Long Do, </a:t>
            </a:r>
            <a:r>
              <a:rPr lang="en-US" sz="1400" dirty="0" err="1"/>
              <a:t>Sahajpreet</a:t>
            </a:r>
            <a:r>
              <a:rPr lang="en-US" sz="1400" dirty="0"/>
              <a:t> Singh, </a:t>
            </a:r>
            <a:r>
              <a:rPr lang="en-US" sz="1400" dirty="0" err="1"/>
              <a:t>Yisong</a:t>
            </a:r>
            <a:r>
              <a:rPr lang="en-US" sz="1400" dirty="0"/>
              <a:t> Miao for their work,</a:t>
            </a:r>
          </a:p>
          <a:p>
            <a:pPr algn="ctr"/>
            <a:r>
              <a:rPr lang="en-US" sz="1400" dirty="0"/>
              <a:t>To WING’s sabbatical visitors Haitao Yu and </a:t>
            </a:r>
            <a:r>
              <a:rPr lang="en-US" sz="1400" dirty="0" err="1"/>
              <a:t>Joeran</a:t>
            </a:r>
            <a:r>
              <a:rPr lang="en-US" sz="1400" dirty="0"/>
              <a:t> Beel, Moritz Baumgart for their AI Science discussions,</a:t>
            </a:r>
          </a:p>
          <a:p>
            <a:pPr algn="ctr"/>
            <a:r>
              <a:rPr lang="en-US" sz="1400" dirty="0"/>
              <a:t>To our local SG NLP group, especially Nancy Chen, Zhengyuan Liu and Lizi Liao for their discussion at SSNLP,</a:t>
            </a:r>
          </a:p>
          <a:p>
            <a:pPr algn="ctr"/>
            <a:r>
              <a:rPr lang="en-US" sz="1400" dirty="0"/>
              <a:t>to the AI4Research </a:t>
            </a:r>
            <a:r>
              <a:rPr lang="en-US" sz="1400" dirty="0" err="1"/>
              <a:t>organisers</a:t>
            </a:r>
            <a:r>
              <a:rPr lang="en-US" sz="1400" dirty="0"/>
              <a:t> for the license to let me have an excuse to free associate!</a:t>
            </a:r>
          </a:p>
        </p:txBody>
      </p:sp>
      <p:sp>
        <p:nvSpPr>
          <p:cNvPr id="9" name="TextBox 8">
            <a:extLst>
              <a:ext uri="{FF2B5EF4-FFF2-40B4-BE49-F238E27FC236}">
                <a16:creationId xmlns:a16="http://schemas.microsoft.com/office/drawing/2014/main" id="{E2B987C0-F486-EE9B-A57D-8E0777D11AC7}"/>
              </a:ext>
            </a:extLst>
          </p:cNvPr>
          <p:cNvSpPr txBox="1"/>
          <p:nvPr/>
        </p:nvSpPr>
        <p:spPr>
          <a:xfrm>
            <a:off x="8752532" y="188640"/>
            <a:ext cx="3266022" cy="307777"/>
          </a:xfrm>
          <a:prstGeom prst="rect">
            <a:avLst/>
          </a:prstGeom>
          <a:noFill/>
        </p:spPr>
        <p:txBody>
          <a:bodyPr wrap="none" rtlCol="0">
            <a:spAutoFit/>
          </a:bodyPr>
          <a:lstStyle/>
          <a:p>
            <a:pPr algn="r"/>
            <a:r>
              <a:rPr lang="en-US" sz="1400" dirty="0"/>
              <a:t>Slides: </a:t>
            </a:r>
            <a:r>
              <a:rPr lang="en-US" sz="1400" dirty="0">
                <a:hlinkClick r:id="rId2"/>
              </a:rPr>
              <a:t>soc-n.us/270126-research-manifold</a:t>
            </a:r>
            <a:endParaRPr lang="en-US" sz="1400" dirty="0"/>
          </a:p>
        </p:txBody>
      </p:sp>
      <p:pic>
        <p:nvPicPr>
          <p:cNvPr id="10" name="Picture 9">
            <a:extLst>
              <a:ext uri="{FF2B5EF4-FFF2-40B4-BE49-F238E27FC236}">
                <a16:creationId xmlns:a16="http://schemas.microsoft.com/office/drawing/2014/main" id="{43B99D6C-F9DF-66E0-020D-D2178E7DB2B6}"/>
              </a:ext>
            </a:extLst>
          </p:cNvPr>
          <p:cNvPicPr>
            <a:picLocks noChangeAspect="1"/>
          </p:cNvPicPr>
          <p:nvPr/>
        </p:nvPicPr>
        <p:blipFill>
          <a:blip r:embed="rId3"/>
          <a:stretch>
            <a:fillRect/>
          </a:stretch>
        </p:blipFill>
        <p:spPr>
          <a:xfrm>
            <a:off x="9483324" y="698823"/>
            <a:ext cx="1804438" cy="1792287"/>
          </a:xfrm>
          <a:prstGeom prst="rect">
            <a:avLst/>
          </a:prstGeom>
        </p:spPr>
      </p:pic>
    </p:spTree>
    <p:extLst>
      <p:ext uri="{BB962C8B-B14F-4D97-AF65-F5344CB8AC3E}">
        <p14:creationId xmlns:p14="http://schemas.microsoft.com/office/powerpoint/2010/main" val="169537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DFBF17-8F9E-06B6-C832-FDD4FA8814C7}"/>
              </a:ext>
            </a:extLst>
          </p:cNvPr>
          <p:cNvPicPr>
            <a:picLocks noChangeAspect="1"/>
          </p:cNvPicPr>
          <p:nvPr/>
        </p:nvPicPr>
        <p:blipFill>
          <a:blip r:embed="rId2">
            <a:alphaModFix amt="70000"/>
          </a:blip>
          <a:stretch>
            <a:fillRect/>
          </a:stretch>
        </p:blipFill>
        <p:spPr>
          <a:xfrm>
            <a:off x="1785918" y="65447"/>
            <a:ext cx="9019734" cy="6764801"/>
          </a:xfrm>
          <a:prstGeom prst="rect">
            <a:avLst/>
          </a:prstGeom>
        </p:spPr>
      </p:pic>
      <p:sp>
        <p:nvSpPr>
          <p:cNvPr id="2" name="Title 1">
            <a:extLst>
              <a:ext uri="{FF2B5EF4-FFF2-40B4-BE49-F238E27FC236}">
                <a16:creationId xmlns:a16="http://schemas.microsoft.com/office/drawing/2014/main" id="{0DF3AE98-BAFA-93D1-6AA9-35024E2FBEE7}"/>
              </a:ext>
            </a:extLst>
          </p:cNvPr>
          <p:cNvSpPr>
            <a:spLocks noGrp="1"/>
          </p:cNvSpPr>
          <p:nvPr>
            <p:ph type="title"/>
          </p:nvPr>
        </p:nvSpPr>
        <p:spPr/>
        <p:txBody>
          <a:bodyPr/>
          <a:lstStyle/>
          <a:p>
            <a:r>
              <a:rPr lang="en-US" dirty="0"/>
              <a:t>Loss function of research</a:t>
            </a:r>
          </a:p>
        </p:txBody>
      </p:sp>
      <p:sp>
        <p:nvSpPr>
          <p:cNvPr id="4" name="Date Placeholder 3">
            <a:extLst>
              <a:ext uri="{FF2B5EF4-FFF2-40B4-BE49-F238E27FC236}">
                <a16:creationId xmlns:a16="http://schemas.microsoft.com/office/drawing/2014/main" id="{C765BB01-75BC-6DAA-EC79-5E5BB837D813}"/>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127A8C63-2EDE-51A1-A9E3-015BED5A501B}"/>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26943462-6327-CEEE-2623-91E85D0B3DCE}"/>
              </a:ext>
            </a:extLst>
          </p:cNvPr>
          <p:cNvSpPr>
            <a:spLocks noGrp="1"/>
          </p:cNvSpPr>
          <p:nvPr>
            <p:ph type="sldNum" sz="quarter" idx="12"/>
          </p:nvPr>
        </p:nvSpPr>
        <p:spPr/>
        <p:txBody>
          <a:bodyPr/>
          <a:lstStyle/>
          <a:p>
            <a:fld id="{5249B4D6-361C-3446-B64F-95EB9F998CBD}" type="slidenum">
              <a:rPr lang="en-US" smtClean="0"/>
              <a:t>4</a:t>
            </a:fld>
            <a:endParaRPr lang="en-US"/>
          </a:p>
        </p:txBody>
      </p:sp>
    </p:spTree>
    <p:extLst>
      <p:ext uri="{BB962C8B-B14F-4D97-AF65-F5344CB8AC3E}">
        <p14:creationId xmlns:p14="http://schemas.microsoft.com/office/powerpoint/2010/main" val="266753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E76837-B8A8-8C34-8600-6189EC9C37C3}"/>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38587990-353A-89B8-A20C-FAD05E94BEE2}"/>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C5CA9D67-2AE9-BDC7-23B1-689FF72CA135}"/>
              </a:ext>
            </a:extLst>
          </p:cNvPr>
          <p:cNvSpPr>
            <a:spLocks noGrp="1"/>
          </p:cNvSpPr>
          <p:nvPr>
            <p:ph type="sldNum" sz="quarter" idx="12"/>
          </p:nvPr>
        </p:nvSpPr>
        <p:spPr/>
        <p:txBody>
          <a:bodyPr/>
          <a:lstStyle/>
          <a:p>
            <a:fld id="{5249B4D6-361C-3446-B64F-95EB9F998CBD}" type="slidenum">
              <a:rPr lang="en-US" smtClean="0"/>
              <a:t>5</a:t>
            </a:fld>
            <a:endParaRPr lang="en-US"/>
          </a:p>
        </p:txBody>
      </p:sp>
      <p:pic>
        <p:nvPicPr>
          <p:cNvPr id="12" name="Content Placeholder 11">
            <a:extLst>
              <a:ext uri="{FF2B5EF4-FFF2-40B4-BE49-F238E27FC236}">
                <a16:creationId xmlns:a16="http://schemas.microsoft.com/office/drawing/2014/main" id="{85F4A44B-54F2-60B4-A913-EDBD2FED2FDE}"/>
              </a:ext>
            </a:extLst>
          </p:cNvPr>
          <p:cNvPicPr>
            <a:picLocks noGrp="1" noChangeAspect="1"/>
          </p:cNvPicPr>
          <p:nvPr>
            <p:ph idx="1"/>
          </p:nvPr>
        </p:nvPicPr>
        <p:blipFill>
          <a:blip r:embed="rId2"/>
          <a:stretch>
            <a:fillRect/>
          </a:stretch>
        </p:blipFill>
        <p:spPr>
          <a:xfrm>
            <a:off x="2792362" y="136525"/>
            <a:ext cx="9212825" cy="6009800"/>
          </a:xfrm>
        </p:spPr>
      </p:pic>
      <p:sp>
        <p:nvSpPr>
          <p:cNvPr id="2" name="Title 1">
            <a:extLst>
              <a:ext uri="{FF2B5EF4-FFF2-40B4-BE49-F238E27FC236}">
                <a16:creationId xmlns:a16="http://schemas.microsoft.com/office/drawing/2014/main" id="{8CBC4371-04E4-C3B8-8991-E09310944649}"/>
              </a:ext>
            </a:extLst>
          </p:cNvPr>
          <p:cNvSpPr>
            <a:spLocks noGrp="1"/>
          </p:cNvSpPr>
          <p:nvPr>
            <p:ph type="title"/>
          </p:nvPr>
        </p:nvSpPr>
        <p:spPr/>
        <p:txBody>
          <a:bodyPr/>
          <a:lstStyle/>
          <a:p>
            <a:r>
              <a:rPr lang="en-US" dirty="0"/>
              <a:t>Particle Research</a:t>
            </a:r>
          </a:p>
        </p:txBody>
      </p:sp>
      <p:sp>
        <p:nvSpPr>
          <p:cNvPr id="13" name="Rectangle 12">
            <a:extLst>
              <a:ext uri="{FF2B5EF4-FFF2-40B4-BE49-F238E27FC236}">
                <a16:creationId xmlns:a16="http://schemas.microsoft.com/office/drawing/2014/main" id="{6517B784-4166-100D-10D1-DA2C2987ED38}"/>
              </a:ext>
            </a:extLst>
          </p:cNvPr>
          <p:cNvSpPr/>
          <p:nvPr/>
        </p:nvSpPr>
        <p:spPr>
          <a:xfrm>
            <a:off x="9529445" y="6146325"/>
            <a:ext cx="2475742" cy="276999"/>
          </a:xfrm>
          <a:prstGeom prst="rect">
            <a:avLst/>
          </a:prstGeom>
          <a:solidFill>
            <a:schemeClr val="bg1">
              <a:alpha val="74000"/>
            </a:schemeClr>
          </a:solidFill>
        </p:spPr>
        <p:txBody>
          <a:bodyPr wrap="none">
            <a:spAutoFit/>
          </a:bodyPr>
          <a:lstStyle/>
          <a:p>
            <a:r>
              <a:rPr lang="en-US" sz="1200" dirty="0"/>
              <a:t>p5.js software credit: </a:t>
            </a:r>
            <a:r>
              <a:rPr lang="en-US" sz="1200" dirty="0">
                <a:hlinkClick r:id="rId3"/>
              </a:rPr>
              <a:t>Louis Hoebregts</a:t>
            </a:r>
            <a:endParaRPr lang="en-US" sz="1200" dirty="0"/>
          </a:p>
        </p:txBody>
      </p:sp>
    </p:spTree>
    <p:extLst>
      <p:ext uri="{BB962C8B-B14F-4D97-AF65-F5344CB8AC3E}">
        <p14:creationId xmlns:p14="http://schemas.microsoft.com/office/powerpoint/2010/main" val="3043228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CE0F0F-49CE-A975-D8EA-94E3DC999F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55023" y="1205212"/>
            <a:ext cx="6111153" cy="4581128"/>
          </a:xfrm>
          <a:prstGeom prst="rect">
            <a:avLst/>
          </a:prstGeom>
        </p:spPr>
      </p:pic>
      <p:sp>
        <p:nvSpPr>
          <p:cNvPr id="2" name="Title 1">
            <a:extLst>
              <a:ext uri="{FF2B5EF4-FFF2-40B4-BE49-F238E27FC236}">
                <a16:creationId xmlns:a16="http://schemas.microsoft.com/office/drawing/2014/main" id="{36118513-5316-C1CC-5D05-2146CBD20E05}"/>
              </a:ext>
            </a:extLst>
          </p:cNvPr>
          <p:cNvSpPr>
            <a:spLocks noGrp="1"/>
          </p:cNvSpPr>
          <p:nvPr>
            <p:ph type="title"/>
          </p:nvPr>
        </p:nvSpPr>
        <p:spPr/>
        <p:txBody>
          <a:bodyPr/>
          <a:lstStyle/>
          <a:p>
            <a:r>
              <a:rPr lang="en-US" dirty="0"/>
              <a:t>Research Fast and Slow</a:t>
            </a:r>
          </a:p>
        </p:txBody>
      </p:sp>
      <p:sp>
        <p:nvSpPr>
          <p:cNvPr id="3" name="Content Placeholder 2">
            <a:extLst>
              <a:ext uri="{FF2B5EF4-FFF2-40B4-BE49-F238E27FC236}">
                <a16:creationId xmlns:a16="http://schemas.microsoft.com/office/drawing/2014/main" id="{EB2AB5CA-08D4-B03C-0FD2-80CDBD9D1F26}"/>
              </a:ext>
            </a:extLst>
          </p:cNvPr>
          <p:cNvSpPr>
            <a:spLocks noGrp="1"/>
          </p:cNvSpPr>
          <p:nvPr>
            <p:ph idx="1"/>
          </p:nvPr>
        </p:nvSpPr>
        <p:spPr/>
        <p:txBody>
          <a:bodyPr/>
          <a:lstStyle/>
          <a:p>
            <a:pPr marL="0" indent="0">
              <a:buNone/>
            </a:pPr>
            <a:endParaRPr lang="en-US" dirty="0">
              <a:solidFill>
                <a:srgbClr val="FF0000"/>
              </a:solidFill>
            </a:endParaRPr>
          </a:p>
          <a:p>
            <a:pPr marL="0" indent="0">
              <a:buNone/>
            </a:pPr>
            <a:r>
              <a:rPr lang="en-US" dirty="0">
                <a:solidFill>
                  <a:srgbClr val="FF0000"/>
                </a:solidFill>
              </a:rPr>
              <a:t>System 1</a:t>
            </a:r>
            <a:r>
              <a:rPr lang="en-US" dirty="0"/>
              <a:t> – Intuitive and Fast</a:t>
            </a:r>
          </a:p>
          <a:p>
            <a:pPr marL="0" indent="0">
              <a:buNone/>
            </a:pPr>
            <a:endParaRPr lang="en-US" dirty="0"/>
          </a:p>
          <a:p>
            <a:pPr marL="0" indent="0">
              <a:buNone/>
            </a:pPr>
            <a:endParaRPr lang="en-US" dirty="0"/>
          </a:p>
          <a:p>
            <a:pPr marL="0" indent="0">
              <a:buNone/>
            </a:pPr>
            <a:r>
              <a:rPr lang="en-US" dirty="0">
                <a:solidFill>
                  <a:srgbClr val="0432FF"/>
                </a:solidFill>
              </a:rPr>
              <a:t>System 2 </a:t>
            </a:r>
            <a:r>
              <a:rPr lang="en-US" dirty="0"/>
              <a:t>– Deliberative and Slow</a:t>
            </a:r>
          </a:p>
          <a:p>
            <a:pPr marL="0" indent="0">
              <a:buNone/>
            </a:pPr>
            <a:endParaRPr lang="en-US" dirty="0"/>
          </a:p>
        </p:txBody>
      </p:sp>
      <p:sp>
        <p:nvSpPr>
          <p:cNvPr id="4" name="Date Placeholder 3">
            <a:extLst>
              <a:ext uri="{FF2B5EF4-FFF2-40B4-BE49-F238E27FC236}">
                <a16:creationId xmlns:a16="http://schemas.microsoft.com/office/drawing/2014/main" id="{55FF37CE-725B-0706-8866-F37D4D72A89B}"/>
              </a:ext>
            </a:extLst>
          </p:cNvPr>
          <p:cNvSpPr>
            <a:spLocks noGrp="1"/>
          </p:cNvSpPr>
          <p:nvPr>
            <p:ph type="dt" sz="half" idx="10"/>
          </p:nvPr>
        </p:nvSpPr>
        <p:spPr/>
        <p:txBody>
          <a:bodyPr/>
          <a:lstStyle/>
          <a:p>
            <a:r>
              <a:rPr lang="en-SG"/>
              <a:t>Mon, 26 Jan 2026</a:t>
            </a:r>
            <a:endParaRPr lang="en-US"/>
          </a:p>
        </p:txBody>
      </p:sp>
      <p:sp>
        <p:nvSpPr>
          <p:cNvPr id="5" name="Footer Placeholder 4">
            <a:extLst>
              <a:ext uri="{FF2B5EF4-FFF2-40B4-BE49-F238E27FC236}">
                <a16:creationId xmlns:a16="http://schemas.microsoft.com/office/drawing/2014/main" id="{C6E5D199-3D96-7BC2-3C55-55AFEC7D5510}"/>
              </a:ext>
            </a:extLst>
          </p:cNvPr>
          <p:cNvSpPr>
            <a:spLocks noGrp="1"/>
          </p:cNvSpPr>
          <p:nvPr>
            <p:ph type="ftr" sz="quarter" idx="11"/>
          </p:nvPr>
        </p:nvSpPr>
        <p:spPr/>
        <p:txBody>
          <a:bodyPr/>
          <a:lstStyle/>
          <a:p>
            <a:r>
              <a:rPr lang="en-US"/>
              <a:t>AAAI AI4Research (Singapore Expo, Garnet 214)</a:t>
            </a:r>
          </a:p>
        </p:txBody>
      </p:sp>
      <p:sp>
        <p:nvSpPr>
          <p:cNvPr id="6" name="Slide Number Placeholder 5">
            <a:extLst>
              <a:ext uri="{FF2B5EF4-FFF2-40B4-BE49-F238E27FC236}">
                <a16:creationId xmlns:a16="http://schemas.microsoft.com/office/drawing/2014/main" id="{E9F3AAA4-6446-E22A-5029-62A8503775DA}"/>
              </a:ext>
            </a:extLst>
          </p:cNvPr>
          <p:cNvSpPr>
            <a:spLocks noGrp="1"/>
          </p:cNvSpPr>
          <p:nvPr>
            <p:ph type="sldNum" sz="quarter" idx="12"/>
          </p:nvPr>
        </p:nvSpPr>
        <p:spPr/>
        <p:txBody>
          <a:bodyPr/>
          <a:lstStyle/>
          <a:p>
            <a:fld id="{5249B4D6-361C-3446-B64F-95EB9F998CBD}" type="slidenum">
              <a:rPr lang="en-US" smtClean="0"/>
              <a:t>6</a:t>
            </a:fld>
            <a:endParaRPr lang="en-US"/>
          </a:p>
        </p:txBody>
      </p:sp>
      <p:sp>
        <p:nvSpPr>
          <p:cNvPr id="7" name="TextBox 6">
            <a:extLst>
              <a:ext uri="{FF2B5EF4-FFF2-40B4-BE49-F238E27FC236}">
                <a16:creationId xmlns:a16="http://schemas.microsoft.com/office/drawing/2014/main" id="{CBBD31B8-9E65-3005-A97D-FB28BB162AD2}"/>
              </a:ext>
            </a:extLst>
          </p:cNvPr>
          <p:cNvSpPr txBox="1"/>
          <p:nvPr/>
        </p:nvSpPr>
        <p:spPr>
          <a:xfrm>
            <a:off x="7368612" y="5807631"/>
            <a:ext cx="1781450" cy="369332"/>
          </a:xfrm>
          <a:prstGeom prst="rect">
            <a:avLst/>
          </a:prstGeom>
          <a:noFill/>
        </p:spPr>
        <p:txBody>
          <a:bodyPr wrap="none" rtlCol="0">
            <a:spAutoFit/>
          </a:bodyPr>
          <a:lstStyle/>
          <a:p>
            <a:r>
              <a:rPr lang="en-US" dirty="0"/>
              <a:t>Daniel Kahneman</a:t>
            </a:r>
          </a:p>
        </p:txBody>
      </p:sp>
    </p:spTree>
    <p:extLst>
      <p:ext uri="{BB962C8B-B14F-4D97-AF65-F5344CB8AC3E}">
        <p14:creationId xmlns:p14="http://schemas.microsoft.com/office/powerpoint/2010/main" val="331674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16" name="Google Shape;1116;p107"/>
          <p:cNvCxnSpPr/>
          <p:nvPr/>
        </p:nvCxnSpPr>
        <p:spPr>
          <a:xfrm rot="10800000" flipH="1">
            <a:off x="7420467" y="1777067"/>
            <a:ext cx="7600" cy="2851600"/>
          </a:xfrm>
          <a:prstGeom prst="straightConnector1">
            <a:avLst/>
          </a:prstGeom>
          <a:noFill/>
          <a:ln w="9525" cap="flat" cmpd="sng">
            <a:solidFill>
              <a:schemeClr val="lt2"/>
            </a:solidFill>
            <a:prstDash val="solid"/>
            <a:round/>
            <a:headEnd type="none" w="med" len="med"/>
            <a:tailEnd type="none" w="med" len="med"/>
          </a:ln>
        </p:spPr>
      </p:cxnSp>
      <p:pic>
        <p:nvPicPr>
          <p:cNvPr id="1105" name="Google Shape;1105;p10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34668" y="1667367"/>
            <a:ext cx="9286369" cy="4531235"/>
          </a:xfrm>
          <a:prstGeom prst="rect">
            <a:avLst/>
          </a:prstGeom>
          <a:noFill/>
          <a:ln>
            <a:noFill/>
          </a:ln>
        </p:spPr>
      </p:pic>
      <p:sp>
        <p:nvSpPr>
          <p:cNvPr id="1106" name="Google Shape;1106;p107"/>
          <p:cNvSpPr txBox="1">
            <a:spLocks noGrp="1"/>
          </p:cNvSpPr>
          <p:nvPr>
            <p:ph type="body" idx="1"/>
          </p:nvPr>
        </p:nvSpPr>
        <p:spPr>
          <a:xfrm>
            <a:off x="540000" y="1059843"/>
            <a:ext cx="4586400" cy="428800"/>
          </a:xfrm>
          <a:prstGeom prst="rect">
            <a:avLst/>
          </a:prstGeom>
        </p:spPr>
        <p:txBody>
          <a:bodyPr spcFirstLastPara="1" vert="horz" wrap="square" lIns="0" tIns="0" rIns="0" bIns="0" rtlCol="0" anchor="t" anchorCtr="0">
            <a:noAutofit/>
          </a:bodyPr>
          <a:lstStyle/>
          <a:p>
            <a:pPr marL="0" indent="0"/>
            <a:r>
              <a:rPr lang="en-GB"/>
              <a:t>Timeline of attention in 2018</a:t>
            </a:r>
            <a:endParaRPr/>
          </a:p>
        </p:txBody>
      </p:sp>
      <p:sp>
        <p:nvSpPr>
          <p:cNvPr id="1107" name="Google Shape;1107;p107"/>
          <p:cNvSpPr txBox="1">
            <a:spLocks noGrp="1"/>
          </p:cNvSpPr>
          <p:nvPr>
            <p:ph type="body" idx="2"/>
          </p:nvPr>
        </p:nvSpPr>
        <p:spPr>
          <a:xfrm rot="-5400000">
            <a:off x="-1000449" y="3574143"/>
            <a:ext cx="3974800" cy="231200"/>
          </a:xfrm>
          <a:prstGeom prst="rect">
            <a:avLst/>
          </a:prstGeom>
        </p:spPr>
        <p:txBody>
          <a:bodyPr spcFirstLastPara="1" vert="horz" wrap="square" lIns="0" tIns="0" rIns="0" bIns="0" rtlCol="0" anchor="t" anchorCtr="0">
            <a:noAutofit/>
          </a:bodyPr>
          <a:lstStyle/>
          <a:p>
            <a:pPr marL="0" indent="0" algn="ctr"/>
            <a:r>
              <a:rPr lang="en-GB" sz="1200"/>
              <a:t>Average attention </a:t>
            </a:r>
            <a:endParaRPr sz="1200"/>
          </a:p>
        </p:txBody>
      </p:sp>
      <p:sp>
        <p:nvSpPr>
          <p:cNvPr id="1108" name="Google Shape;1108;p107"/>
          <p:cNvSpPr txBox="1">
            <a:spLocks noGrp="1"/>
          </p:cNvSpPr>
          <p:nvPr>
            <p:ph type="body" idx="2"/>
          </p:nvPr>
        </p:nvSpPr>
        <p:spPr>
          <a:xfrm>
            <a:off x="1736508" y="5009308"/>
            <a:ext cx="1022000" cy="404000"/>
          </a:xfrm>
          <a:prstGeom prst="rect">
            <a:avLst/>
          </a:prstGeom>
        </p:spPr>
        <p:txBody>
          <a:bodyPr spcFirstLastPara="1" vert="horz" wrap="square" lIns="0" tIns="0" rIns="0" bIns="0" rtlCol="0" anchor="t" anchorCtr="0">
            <a:noAutofit/>
          </a:bodyPr>
          <a:lstStyle/>
          <a:p>
            <a:pPr marL="0" indent="0" algn="ctr"/>
            <a:r>
              <a:rPr lang="en-GB" sz="1067" dirty="0"/>
              <a:t>Research published</a:t>
            </a:r>
            <a:endParaRPr sz="1067" dirty="0"/>
          </a:p>
        </p:txBody>
      </p:sp>
      <p:sp>
        <p:nvSpPr>
          <p:cNvPr id="1109" name="Google Shape;1109;p107"/>
          <p:cNvSpPr txBox="1">
            <a:spLocks noGrp="1"/>
          </p:cNvSpPr>
          <p:nvPr>
            <p:ph type="body" idx="2"/>
          </p:nvPr>
        </p:nvSpPr>
        <p:spPr>
          <a:xfrm>
            <a:off x="2395525" y="4932508"/>
            <a:ext cx="2237600" cy="215600"/>
          </a:xfrm>
          <a:prstGeom prst="rect">
            <a:avLst/>
          </a:prstGeom>
        </p:spPr>
        <p:txBody>
          <a:bodyPr spcFirstLastPara="1" vert="horz" wrap="square" lIns="0" tIns="0" rIns="0" bIns="0" rtlCol="0" anchor="ctr" anchorCtr="0">
            <a:noAutofit/>
          </a:bodyPr>
          <a:lstStyle/>
          <a:p>
            <a:pPr marL="0" indent="0" algn="ctr"/>
            <a:r>
              <a:rPr lang="en-GB" sz="1067"/>
              <a:t>Days</a:t>
            </a:r>
            <a:endParaRPr sz="1067"/>
          </a:p>
        </p:txBody>
      </p:sp>
      <p:sp>
        <p:nvSpPr>
          <p:cNvPr id="1110" name="Google Shape;1110;p107"/>
          <p:cNvSpPr txBox="1">
            <a:spLocks noGrp="1"/>
          </p:cNvSpPr>
          <p:nvPr>
            <p:ph type="body" idx="2"/>
          </p:nvPr>
        </p:nvSpPr>
        <p:spPr>
          <a:xfrm>
            <a:off x="4070508" y="4932508"/>
            <a:ext cx="2237600" cy="215600"/>
          </a:xfrm>
          <a:prstGeom prst="rect">
            <a:avLst/>
          </a:prstGeom>
        </p:spPr>
        <p:txBody>
          <a:bodyPr spcFirstLastPara="1" vert="horz" wrap="square" lIns="0" tIns="0" rIns="0" bIns="0" rtlCol="0" anchor="ctr" anchorCtr="0">
            <a:noAutofit/>
          </a:bodyPr>
          <a:lstStyle/>
          <a:p>
            <a:pPr marL="0" indent="0" algn="ctr"/>
            <a:r>
              <a:rPr lang="en-GB" sz="1067"/>
              <a:t>Months</a:t>
            </a:r>
            <a:endParaRPr sz="1067"/>
          </a:p>
        </p:txBody>
      </p:sp>
      <p:sp>
        <p:nvSpPr>
          <p:cNvPr id="1111" name="Google Shape;1111;p107"/>
          <p:cNvSpPr txBox="1">
            <a:spLocks noGrp="1"/>
          </p:cNvSpPr>
          <p:nvPr>
            <p:ph type="body" idx="2"/>
          </p:nvPr>
        </p:nvSpPr>
        <p:spPr>
          <a:xfrm>
            <a:off x="7282825" y="4900375"/>
            <a:ext cx="2237600" cy="215600"/>
          </a:xfrm>
          <a:prstGeom prst="rect">
            <a:avLst/>
          </a:prstGeom>
        </p:spPr>
        <p:txBody>
          <a:bodyPr spcFirstLastPara="1" vert="horz" wrap="square" lIns="0" tIns="0" rIns="0" bIns="0" rtlCol="0" anchor="ctr" anchorCtr="0">
            <a:noAutofit/>
          </a:bodyPr>
          <a:lstStyle/>
          <a:p>
            <a:pPr marL="0" indent="0" algn="ctr"/>
            <a:r>
              <a:rPr lang="en-GB" sz="1067"/>
              <a:t>Years</a:t>
            </a:r>
            <a:endParaRPr sz="1067"/>
          </a:p>
        </p:txBody>
      </p:sp>
      <p:sp>
        <p:nvSpPr>
          <p:cNvPr id="1112" name="Google Shape;1112;p107"/>
          <p:cNvSpPr txBox="1">
            <a:spLocks noGrp="1"/>
          </p:cNvSpPr>
          <p:nvPr>
            <p:ph type="body" idx="2"/>
          </p:nvPr>
        </p:nvSpPr>
        <p:spPr>
          <a:xfrm>
            <a:off x="3593517" y="6097008"/>
            <a:ext cx="3370000" cy="185600"/>
          </a:xfrm>
          <a:prstGeom prst="rect">
            <a:avLst/>
          </a:prstGeom>
        </p:spPr>
        <p:txBody>
          <a:bodyPr spcFirstLastPara="1" vert="horz" wrap="square" lIns="0" tIns="0" rIns="0" bIns="0" rtlCol="0" anchor="t" anchorCtr="0">
            <a:noAutofit/>
          </a:bodyPr>
          <a:lstStyle/>
          <a:p>
            <a:pPr marL="0" indent="0" algn="ctr"/>
            <a:r>
              <a:rPr lang="en-GB" sz="1067"/>
              <a:t>Time since publication</a:t>
            </a:r>
            <a:endParaRPr sz="1067"/>
          </a:p>
        </p:txBody>
      </p:sp>
      <p:cxnSp>
        <p:nvCxnSpPr>
          <p:cNvPr id="1113" name="Google Shape;1113;p107"/>
          <p:cNvCxnSpPr/>
          <p:nvPr/>
        </p:nvCxnSpPr>
        <p:spPr>
          <a:xfrm rot="10800000">
            <a:off x="2003167" y="1798267"/>
            <a:ext cx="1600" cy="2830400"/>
          </a:xfrm>
          <a:prstGeom prst="straightConnector1">
            <a:avLst/>
          </a:prstGeom>
          <a:noFill/>
          <a:ln w="9525" cap="flat" cmpd="sng">
            <a:solidFill>
              <a:srgbClr val="F9A432"/>
            </a:solidFill>
            <a:prstDash val="solid"/>
            <a:round/>
            <a:headEnd type="none" w="med" len="med"/>
            <a:tailEnd type="none" w="med" len="med"/>
          </a:ln>
        </p:spPr>
      </p:cxnSp>
      <p:cxnSp>
        <p:nvCxnSpPr>
          <p:cNvPr id="1114" name="Google Shape;1114;p107"/>
          <p:cNvCxnSpPr/>
          <p:nvPr/>
        </p:nvCxnSpPr>
        <p:spPr>
          <a:xfrm rot="10800000">
            <a:off x="3475655" y="1890533"/>
            <a:ext cx="0" cy="2791600"/>
          </a:xfrm>
          <a:prstGeom prst="straightConnector1">
            <a:avLst/>
          </a:prstGeom>
          <a:noFill/>
          <a:ln w="9525" cap="flat" cmpd="sng">
            <a:solidFill>
              <a:srgbClr val="4285F4"/>
            </a:solidFill>
            <a:prstDash val="solid"/>
            <a:round/>
            <a:headEnd type="none" w="med" len="med"/>
            <a:tailEnd type="none" w="med" len="med"/>
          </a:ln>
        </p:spPr>
      </p:cxnSp>
      <p:cxnSp>
        <p:nvCxnSpPr>
          <p:cNvPr id="1115" name="Google Shape;1115;p107"/>
          <p:cNvCxnSpPr/>
          <p:nvPr/>
        </p:nvCxnSpPr>
        <p:spPr>
          <a:xfrm rot="10800000" flipH="1">
            <a:off x="2920467" y="2471733"/>
            <a:ext cx="14400" cy="2210400"/>
          </a:xfrm>
          <a:prstGeom prst="straightConnector1">
            <a:avLst/>
          </a:prstGeom>
          <a:noFill/>
          <a:ln w="9525" cap="flat" cmpd="sng">
            <a:solidFill>
              <a:srgbClr val="EC2990"/>
            </a:solidFill>
            <a:prstDash val="solid"/>
            <a:round/>
            <a:headEnd type="none" w="med" len="med"/>
            <a:tailEnd type="none" w="med" len="med"/>
          </a:ln>
        </p:spPr>
      </p:cxnSp>
      <p:cxnSp>
        <p:nvCxnSpPr>
          <p:cNvPr id="1117" name="Google Shape;1117;p107"/>
          <p:cNvCxnSpPr/>
          <p:nvPr/>
        </p:nvCxnSpPr>
        <p:spPr>
          <a:xfrm rot="10800000" flipH="1">
            <a:off x="8213267" y="1764133"/>
            <a:ext cx="2400" cy="2893200"/>
          </a:xfrm>
          <a:prstGeom prst="straightConnector1">
            <a:avLst/>
          </a:prstGeom>
          <a:noFill/>
          <a:ln w="9525" cap="flat" cmpd="sng">
            <a:solidFill>
              <a:schemeClr val="accent4"/>
            </a:solidFill>
            <a:prstDash val="solid"/>
            <a:round/>
            <a:headEnd type="none" w="med" len="med"/>
            <a:tailEnd type="none" w="med" len="med"/>
          </a:ln>
        </p:spPr>
      </p:cxnSp>
      <p:cxnSp>
        <p:nvCxnSpPr>
          <p:cNvPr id="1118" name="Google Shape;1118;p107"/>
          <p:cNvCxnSpPr/>
          <p:nvPr/>
        </p:nvCxnSpPr>
        <p:spPr>
          <a:xfrm rot="10800000">
            <a:off x="3792433" y="2196767"/>
            <a:ext cx="400" cy="2488400"/>
          </a:xfrm>
          <a:prstGeom prst="straightConnector1">
            <a:avLst/>
          </a:prstGeom>
          <a:noFill/>
          <a:ln w="9525" cap="flat" cmpd="sng">
            <a:solidFill>
              <a:srgbClr val="6A52A0"/>
            </a:solidFill>
            <a:prstDash val="solid"/>
            <a:round/>
            <a:headEnd type="none" w="med" len="med"/>
            <a:tailEnd type="none" w="med" len="med"/>
          </a:ln>
        </p:spPr>
      </p:cxnSp>
      <p:sp>
        <p:nvSpPr>
          <p:cNvPr id="1119" name="Google Shape;1119;p107"/>
          <p:cNvSpPr txBox="1"/>
          <p:nvPr/>
        </p:nvSpPr>
        <p:spPr>
          <a:xfrm>
            <a:off x="2003175" y="2254333"/>
            <a:ext cx="938000" cy="553984"/>
          </a:xfrm>
          <a:prstGeom prst="rect">
            <a:avLst/>
          </a:prstGeom>
          <a:noFill/>
          <a:ln>
            <a:noFill/>
          </a:ln>
        </p:spPr>
        <p:txBody>
          <a:bodyPr spcFirstLastPara="1" wrap="square" lIns="91433" tIns="91433" rIns="91433" bIns="91433" anchor="t" anchorCtr="0">
            <a:spAutoFit/>
          </a:bodyPr>
          <a:lstStyle/>
          <a:p>
            <a:r>
              <a:rPr lang="en-GB" sz="800" dirty="0">
                <a:latin typeface="Nunito"/>
                <a:ea typeface="Nunito"/>
                <a:cs typeface="Nunito"/>
                <a:sym typeface="Nunito"/>
              </a:rPr>
              <a:t>Patents may precede publication</a:t>
            </a:r>
            <a:endParaRPr sz="800" dirty="0">
              <a:latin typeface="Nunito"/>
              <a:ea typeface="Nunito"/>
              <a:cs typeface="Nunito"/>
              <a:sym typeface="Nunito"/>
            </a:endParaRPr>
          </a:p>
        </p:txBody>
      </p:sp>
      <p:sp>
        <p:nvSpPr>
          <p:cNvPr id="1120" name="Google Shape;1120;p107"/>
          <p:cNvSpPr txBox="1"/>
          <p:nvPr/>
        </p:nvSpPr>
        <p:spPr>
          <a:xfrm>
            <a:off x="2766388" y="1621817"/>
            <a:ext cx="938000" cy="553984"/>
          </a:xfrm>
          <a:prstGeom prst="rect">
            <a:avLst/>
          </a:prstGeom>
          <a:noFill/>
          <a:ln>
            <a:noFill/>
          </a:ln>
        </p:spPr>
        <p:txBody>
          <a:bodyPr spcFirstLastPara="1" wrap="square" lIns="91433" tIns="91433" rIns="91433" bIns="91433" anchor="t" anchorCtr="0">
            <a:spAutoFit/>
          </a:bodyPr>
          <a:lstStyle/>
          <a:p>
            <a:r>
              <a:rPr lang="en-GB" sz="800" dirty="0">
                <a:latin typeface="Nunito"/>
                <a:ea typeface="Nunito"/>
                <a:cs typeface="Nunito"/>
                <a:sym typeface="Nunito"/>
              </a:rPr>
              <a:t>News outlets pick up the research</a:t>
            </a:r>
            <a:endParaRPr sz="800" dirty="0">
              <a:latin typeface="Nunito"/>
              <a:ea typeface="Nunito"/>
              <a:cs typeface="Nunito"/>
              <a:sym typeface="Nunito"/>
            </a:endParaRPr>
          </a:p>
        </p:txBody>
      </p:sp>
      <p:sp>
        <p:nvSpPr>
          <p:cNvPr id="1121" name="Google Shape;1121;p107"/>
          <p:cNvSpPr txBox="1"/>
          <p:nvPr/>
        </p:nvSpPr>
        <p:spPr>
          <a:xfrm>
            <a:off x="2912200" y="2426201"/>
            <a:ext cx="646400" cy="923316"/>
          </a:xfrm>
          <a:prstGeom prst="rect">
            <a:avLst/>
          </a:prstGeom>
          <a:noFill/>
          <a:ln>
            <a:noFill/>
          </a:ln>
        </p:spPr>
        <p:txBody>
          <a:bodyPr spcFirstLastPara="1" wrap="square" lIns="91433" tIns="91433" rIns="91433" bIns="91433" anchor="t" anchorCtr="0">
            <a:spAutoFit/>
          </a:bodyPr>
          <a:lstStyle/>
          <a:p>
            <a:r>
              <a:rPr lang="en-GB" sz="800">
                <a:latin typeface="Nunito"/>
                <a:ea typeface="Nunito"/>
                <a:cs typeface="Nunito"/>
                <a:sym typeface="Nunito"/>
              </a:rPr>
              <a:t>People bookmark and share on social media networks</a:t>
            </a:r>
            <a:endParaRPr sz="800">
              <a:latin typeface="Nunito"/>
              <a:ea typeface="Nunito"/>
              <a:cs typeface="Nunito"/>
              <a:sym typeface="Nunito"/>
            </a:endParaRPr>
          </a:p>
        </p:txBody>
      </p:sp>
      <p:sp>
        <p:nvSpPr>
          <p:cNvPr id="1122" name="Google Shape;1122;p107"/>
          <p:cNvSpPr txBox="1"/>
          <p:nvPr/>
        </p:nvSpPr>
        <p:spPr>
          <a:xfrm>
            <a:off x="7423796" y="1824051"/>
            <a:ext cx="938000" cy="553984"/>
          </a:xfrm>
          <a:prstGeom prst="rect">
            <a:avLst/>
          </a:prstGeom>
          <a:noFill/>
          <a:ln>
            <a:noFill/>
          </a:ln>
        </p:spPr>
        <p:txBody>
          <a:bodyPr spcFirstLastPara="1" wrap="square" lIns="91433" tIns="91433" rIns="91433" bIns="91433" anchor="t" anchorCtr="0">
            <a:spAutoFit/>
          </a:bodyPr>
          <a:lstStyle/>
          <a:p>
            <a:r>
              <a:rPr lang="en-GB" sz="800" dirty="0">
                <a:latin typeface="Nunito"/>
                <a:ea typeface="Nunito"/>
                <a:cs typeface="Nunito"/>
                <a:sym typeface="Nunito"/>
              </a:rPr>
              <a:t>People read, comment and blog about it</a:t>
            </a:r>
            <a:endParaRPr sz="800" dirty="0">
              <a:latin typeface="Nunito"/>
              <a:ea typeface="Nunito"/>
              <a:cs typeface="Nunito"/>
              <a:sym typeface="Nunito"/>
            </a:endParaRPr>
          </a:p>
        </p:txBody>
      </p:sp>
      <p:sp>
        <p:nvSpPr>
          <p:cNvPr id="1123" name="Google Shape;1123;p107"/>
          <p:cNvSpPr txBox="1"/>
          <p:nvPr/>
        </p:nvSpPr>
        <p:spPr>
          <a:xfrm>
            <a:off x="8207159" y="2192718"/>
            <a:ext cx="938000" cy="677094"/>
          </a:xfrm>
          <a:prstGeom prst="rect">
            <a:avLst/>
          </a:prstGeom>
          <a:noFill/>
          <a:ln>
            <a:noFill/>
          </a:ln>
        </p:spPr>
        <p:txBody>
          <a:bodyPr spcFirstLastPara="1" wrap="square" lIns="91433" tIns="91433" rIns="91433" bIns="91433" anchor="t" anchorCtr="0">
            <a:spAutoFit/>
          </a:bodyPr>
          <a:lstStyle/>
          <a:p>
            <a:r>
              <a:rPr lang="en-GB" sz="800" dirty="0">
                <a:latin typeface="Nunito"/>
                <a:ea typeface="Nunito"/>
                <a:cs typeface="Nunito"/>
                <a:sym typeface="Nunito"/>
              </a:rPr>
              <a:t>Wikipedia articles are updated with references</a:t>
            </a:r>
            <a:endParaRPr sz="800" dirty="0">
              <a:latin typeface="Nunito"/>
              <a:ea typeface="Nunito"/>
              <a:cs typeface="Nunito"/>
              <a:sym typeface="Nunito"/>
            </a:endParaRPr>
          </a:p>
        </p:txBody>
      </p:sp>
      <p:sp>
        <p:nvSpPr>
          <p:cNvPr id="1124" name="Google Shape;1124;p107"/>
          <p:cNvSpPr txBox="1"/>
          <p:nvPr/>
        </p:nvSpPr>
        <p:spPr>
          <a:xfrm>
            <a:off x="3792567" y="2392451"/>
            <a:ext cx="938000" cy="677094"/>
          </a:xfrm>
          <a:prstGeom prst="rect">
            <a:avLst/>
          </a:prstGeom>
          <a:noFill/>
          <a:ln>
            <a:noFill/>
          </a:ln>
        </p:spPr>
        <p:txBody>
          <a:bodyPr spcFirstLastPara="1" wrap="square" lIns="91433" tIns="91433" rIns="91433" bIns="91433" anchor="t" anchorCtr="0">
            <a:spAutoFit/>
          </a:bodyPr>
          <a:lstStyle/>
          <a:p>
            <a:r>
              <a:rPr lang="en-GB" sz="800" dirty="0">
                <a:latin typeface="Nunito"/>
                <a:ea typeface="Nunito"/>
                <a:cs typeface="Nunito"/>
                <a:sym typeface="Nunito"/>
              </a:rPr>
              <a:t>Citations in policy documents appear</a:t>
            </a:r>
            <a:endParaRPr sz="800" dirty="0">
              <a:latin typeface="Nunito"/>
              <a:ea typeface="Nunito"/>
              <a:cs typeface="Nunito"/>
              <a:sym typeface="Nunito"/>
            </a:endParaRPr>
          </a:p>
        </p:txBody>
      </p:sp>
      <p:cxnSp>
        <p:nvCxnSpPr>
          <p:cNvPr id="1125" name="Google Shape;1125;p107"/>
          <p:cNvCxnSpPr/>
          <p:nvPr/>
        </p:nvCxnSpPr>
        <p:spPr>
          <a:xfrm rot="10800000" flipH="1">
            <a:off x="2594125" y="4763308"/>
            <a:ext cx="2000" cy="246000"/>
          </a:xfrm>
          <a:prstGeom prst="straightConnector1">
            <a:avLst/>
          </a:prstGeom>
          <a:noFill/>
          <a:ln w="9525" cap="flat" cmpd="sng">
            <a:solidFill>
              <a:schemeClr val="dk2"/>
            </a:solidFill>
            <a:prstDash val="solid"/>
            <a:round/>
            <a:headEnd type="none" w="med" len="med"/>
            <a:tailEnd type="triangle" w="med" len="med"/>
          </a:ln>
        </p:spPr>
      </p:cxnSp>
      <p:cxnSp>
        <p:nvCxnSpPr>
          <p:cNvPr id="1126" name="Google Shape;1126;p107"/>
          <p:cNvCxnSpPr/>
          <p:nvPr/>
        </p:nvCxnSpPr>
        <p:spPr>
          <a:xfrm rot="10800000" flipH="1">
            <a:off x="6695625" y="1764092"/>
            <a:ext cx="21200" cy="2999200"/>
          </a:xfrm>
          <a:prstGeom prst="straightConnector1">
            <a:avLst/>
          </a:prstGeom>
          <a:noFill/>
          <a:ln w="9525" cap="flat" cmpd="sng">
            <a:solidFill>
              <a:srgbClr val="F6875D"/>
            </a:solidFill>
            <a:prstDash val="solid"/>
            <a:round/>
            <a:headEnd type="none" w="med" len="med"/>
            <a:tailEnd type="none" w="med" len="med"/>
          </a:ln>
        </p:spPr>
      </p:cxnSp>
      <p:sp>
        <p:nvSpPr>
          <p:cNvPr id="1127" name="Google Shape;1127;p107"/>
          <p:cNvSpPr txBox="1"/>
          <p:nvPr/>
        </p:nvSpPr>
        <p:spPr>
          <a:xfrm>
            <a:off x="6710051" y="2576184"/>
            <a:ext cx="938000" cy="677094"/>
          </a:xfrm>
          <a:prstGeom prst="rect">
            <a:avLst/>
          </a:prstGeom>
          <a:noFill/>
          <a:ln>
            <a:noFill/>
          </a:ln>
        </p:spPr>
        <p:txBody>
          <a:bodyPr spcFirstLastPara="1" wrap="square" lIns="91433" tIns="91433" rIns="91433" bIns="91433" anchor="t" anchorCtr="0">
            <a:spAutoFit/>
          </a:bodyPr>
          <a:lstStyle/>
          <a:p>
            <a:r>
              <a:rPr lang="en-GB" sz="800" dirty="0">
                <a:latin typeface="Nunito"/>
                <a:ea typeface="Nunito"/>
                <a:cs typeface="Nunito"/>
                <a:sym typeface="Nunito"/>
              </a:rPr>
              <a:t>Renewed attention on other social media</a:t>
            </a:r>
            <a:endParaRPr sz="800" dirty="0">
              <a:latin typeface="Nunito"/>
              <a:ea typeface="Nunito"/>
              <a:cs typeface="Nunito"/>
              <a:sym typeface="Nunito"/>
            </a:endParaRPr>
          </a:p>
        </p:txBody>
      </p:sp>
      <p:grpSp>
        <p:nvGrpSpPr>
          <p:cNvPr id="1128" name="Google Shape;1128;p107"/>
          <p:cNvGrpSpPr/>
          <p:nvPr/>
        </p:nvGrpSpPr>
        <p:grpSpPr>
          <a:xfrm>
            <a:off x="10012767" y="1574608"/>
            <a:ext cx="1881525" cy="2277532"/>
            <a:chOff x="9004300" y="1803100"/>
            <a:chExt cx="1881525" cy="2277532"/>
          </a:xfrm>
        </p:grpSpPr>
        <p:sp>
          <p:nvSpPr>
            <p:cNvPr id="1129" name="Google Shape;1129;p107"/>
            <p:cNvSpPr txBox="1"/>
            <p:nvPr/>
          </p:nvSpPr>
          <p:spPr>
            <a:xfrm>
              <a:off x="9282625" y="1803100"/>
              <a:ext cx="1603200" cy="2277532"/>
            </a:xfrm>
            <a:prstGeom prst="rect">
              <a:avLst/>
            </a:prstGeom>
            <a:noFill/>
            <a:ln>
              <a:noFill/>
            </a:ln>
          </p:spPr>
          <p:txBody>
            <a:bodyPr spcFirstLastPara="1" wrap="square" lIns="91433" tIns="91433" rIns="91433" bIns="91433" anchor="t" anchorCtr="0">
              <a:spAutoFit/>
            </a:bodyPr>
            <a:lstStyle/>
            <a:p>
              <a:pPr>
                <a:lnSpc>
                  <a:spcPct val="300000"/>
                </a:lnSpc>
              </a:pPr>
              <a:r>
                <a:rPr lang="en-GB" sz="800" b="1" dirty="0">
                  <a:latin typeface="Nunito"/>
                  <a:ea typeface="Nunito"/>
                  <a:cs typeface="Nunito"/>
                  <a:sym typeface="Nunito"/>
                </a:rPr>
                <a:t>Key</a:t>
              </a:r>
              <a:endParaRPr sz="800" b="1" dirty="0">
                <a:latin typeface="Nunito"/>
                <a:ea typeface="Nunito"/>
                <a:cs typeface="Nunito"/>
                <a:sym typeface="Nunito"/>
              </a:endParaRPr>
            </a:p>
            <a:p>
              <a:pPr>
                <a:lnSpc>
                  <a:spcPct val="200000"/>
                </a:lnSpc>
              </a:pPr>
              <a:r>
                <a:rPr lang="en-GB" sz="800" dirty="0">
                  <a:latin typeface="Nunito"/>
                  <a:ea typeface="Nunito"/>
                  <a:cs typeface="Nunito"/>
                  <a:sym typeface="Nunito"/>
                </a:rPr>
                <a:t>News</a:t>
              </a:r>
              <a:endParaRPr sz="800" dirty="0">
                <a:latin typeface="Nunito"/>
                <a:ea typeface="Nunito"/>
                <a:cs typeface="Nunito"/>
                <a:sym typeface="Nunito"/>
              </a:endParaRPr>
            </a:p>
            <a:p>
              <a:pPr>
                <a:lnSpc>
                  <a:spcPct val="200000"/>
                </a:lnSpc>
              </a:pPr>
              <a:r>
                <a:rPr lang="en-GB" sz="800" dirty="0">
                  <a:latin typeface="Nunito"/>
                  <a:ea typeface="Nunito"/>
                  <a:cs typeface="Nunito"/>
                  <a:sym typeface="Nunito"/>
                </a:rPr>
                <a:t>Wikipedia</a:t>
              </a:r>
              <a:endParaRPr sz="800" dirty="0">
                <a:latin typeface="Nunito"/>
                <a:ea typeface="Nunito"/>
                <a:cs typeface="Nunito"/>
                <a:sym typeface="Nunito"/>
              </a:endParaRPr>
            </a:p>
            <a:p>
              <a:pPr>
                <a:lnSpc>
                  <a:spcPct val="200000"/>
                </a:lnSpc>
              </a:pPr>
              <a:r>
                <a:rPr lang="en-GB" sz="800" dirty="0">
                  <a:latin typeface="Nunito"/>
                  <a:ea typeface="Nunito"/>
                  <a:cs typeface="Nunito"/>
                  <a:sym typeface="Nunito"/>
                </a:rPr>
                <a:t>Facebook Walls</a:t>
              </a:r>
              <a:endParaRPr sz="800" dirty="0">
                <a:latin typeface="Nunito"/>
                <a:ea typeface="Nunito"/>
                <a:cs typeface="Nunito"/>
                <a:sym typeface="Nunito"/>
              </a:endParaRPr>
            </a:p>
            <a:p>
              <a:pPr>
                <a:lnSpc>
                  <a:spcPct val="200000"/>
                </a:lnSpc>
              </a:pPr>
              <a:r>
                <a:rPr lang="en-GB" sz="800" dirty="0">
                  <a:latin typeface="Nunito"/>
                  <a:ea typeface="Nunito"/>
                  <a:cs typeface="Nunito"/>
                  <a:sym typeface="Nunito"/>
                </a:rPr>
                <a:t>Reddit</a:t>
              </a:r>
              <a:endParaRPr sz="800" dirty="0">
                <a:latin typeface="Nunito"/>
                <a:ea typeface="Nunito"/>
                <a:cs typeface="Nunito"/>
                <a:sym typeface="Nunito"/>
              </a:endParaRPr>
            </a:p>
            <a:p>
              <a:pPr>
                <a:lnSpc>
                  <a:spcPct val="200000"/>
                </a:lnSpc>
              </a:pPr>
              <a:r>
                <a:rPr lang="en-GB" sz="800" dirty="0">
                  <a:latin typeface="Nunito"/>
                  <a:ea typeface="Nunito"/>
                  <a:cs typeface="Nunito"/>
                  <a:sym typeface="Nunito"/>
                </a:rPr>
                <a:t>Patent citations</a:t>
              </a:r>
              <a:endParaRPr sz="800" dirty="0">
                <a:latin typeface="Nunito"/>
                <a:ea typeface="Nunito"/>
                <a:cs typeface="Nunito"/>
                <a:sym typeface="Nunito"/>
              </a:endParaRPr>
            </a:p>
            <a:p>
              <a:pPr>
                <a:lnSpc>
                  <a:spcPct val="200000"/>
                </a:lnSpc>
              </a:pPr>
              <a:r>
                <a:rPr lang="en-GB" sz="800" dirty="0">
                  <a:latin typeface="Nunito"/>
                  <a:ea typeface="Nunito"/>
                  <a:cs typeface="Nunito"/>
                  <a:sym typeface="Nunito"/>
                </a:rPr>
                <a:t>Blogs</a:t>
              </a:r>
              <a:endParaRPr sz="800" dirty="0">
                <a:latin typeface="Nunito"/>
                <a:ea typeface="Nunito"/>
                <a:cs typeface="Nunito"/>
                <a:sym typeface="Nunito"/>
              </a:endParaRPr>
            </a:p>
            <a:p>
              <a:pPr>
                <a:lnSpc>
                  <a:spcPct val="200000"/>
                </a:lnSpc>
              </a:pPr>
              <a:r>
                <a:rPr lang="en-GB" sz="800" dirty="0">
                  <a:latin typeface="Nunito"/>
                  <a:ea typeface="Nunito"/>
                  <a:cs typeface="Nunito"/>
                  <a:sym typeface="Nunito"/>
                </a:rPr>
                <a:t>Policy</a:t>
              </a:r>
              <a:endParaRPr sz="800" dirty="0">
                <a:latin typeface="Nunito"/>
                <a:ea typeface="Nunito"/>
                <a:cs typeface="Nunito"/>
                <a:sym typeface="Nunito"/>
              </a:endParaRPr>
            </a:p>
          </p:txBody>
        </p:sp>
        <p:sp>
          <p:nvSpPr>
            <p:cNvPr id="1130" name="Google Shape;1130;p107"/>
            <p:cNvSpPr/>
            <p:nvPr/>
          </p:nvSpPr>
          <p:spPr>
            <a:xfrm>
              <a:off x="9154825" y="2759400"/>
              <a:ext cx="127800" cy="127800"/>
            </a:xfrm>
            <a:prstGeom prst="ellipse">
              <a:avLst/>
            </a:prstGeom>
            <a:solidFill>
              <a:srgbClr val="EC2990"/>
            </a:solidFill>
            <a:ln>
              <a:noFill/>
            </a:ln>
          </p:spPr>
          <p:txBody>
            <a:bodyPr spcFirstLastPara="1" wrap="square" lIns="91433" tIns="91433" rIns="91433" bIns="91433" anchor="ctr" anchorCtr="0">
              <a:noAutofit/>
            </a:bodyPr>
            <a:lstStyle/>
            <a:p>
              <a:endParaRPr sz="1467"/>
            </a:p>
          </p:txBody>
        </p:sp>
        <p:sp>
          <p:nvSpPr>
            <p:cNvPr id="1131" name="Google Shape;1131;p107"/>
            <p:cNvSpPr/>
            <p:nvPr/>
          </p:nvSpPr>
          <p:spPr>
            <a:xfrm>
              <a:off x="9154825" y="3000775"/>
              <a:ext cx="127800" cy="127800"/>
            </a:xfrm>
            <a:prstGeom prst="ellipse">
              <a:avLst/>
            </a:prstGeom>
            <a:solidFill>
              <a:srgbClr val="F36B36"/>
            </a:solidFill>
            <a:ln>
              <a:noFill/>
            </a:ln>
          </p:spPr>
          <p:txBody>
            <a:bodyPr spcFirstLastPara="1" wrap="square" lIns="91433" tIns="91433" rIns="91433" bIns="91433" anchor="ctr" anchorCtr="0">
              <a:noAutofit/>
            </a:bodyPr>
            <a:lstStyle/>
            <a:p>
              <a:endParaRPr sz="1467"/>
            </a:p>
          </p:txBody>
        </p:sp>
        <p:sp>
          <p:nvSpPr>
            <p:cNvPr id="1132" name="Google Shape;1132;p107"/>
            <p:cNvSpPr/>
            <p:nvPr/>
          </p:nvSpPr>
          <p:spPr>
            <a:xfrm>
              <a:off x="9154825" y="3242150"/>
              <a:ext cx="127800" cy="127800"/>
            </a:xfrm>
            <a:prstGeom prst="ellipse">
              <a:avLst/>
            </a:prstGeom>
            <a:solidFill>
              <a:srgbClr val="F9A432"/>
            </a:solidFill>
            <a:ln>
              <a:noFill/>
            </a:ln>
          </p:spPr>
          <p:txBody>
            <a:bodyPr spcFirstLastPara="1" wrap="square" lIns="91433" tIns="91433" rIns="91433" bIns="91433" anchor="ctr" anchorCtr="0">
              <a:noAutofit/>
            </a:bodyPr>
            <a:lstStyle/>
            <a:p>
              <a:endParaRPr sz="1467"/>
            </a:p>
          </p:txBody>
        </p:sp>
        <p:sp>
          <p:nvSpPr>
            <p:cNvPr id="1133" name="Google Shape;1133;p107"/>
            <p:cNvSpPr/>
            <p:nvPr/>
          </p:nvSpPr>
          <p:spPr>
            <a:xfrm>
              <a:off x="9154825" y="3483525"/>
              <a:ext cx="127800" cy="127800"/>
            </a:xfrm>
            <a:prstGeom prst="ellipse">
              <a:avLst/>
            </a:prstGeom>
            <a:solidFill>
              <a:srgbClr val="6FB851"/>
            </a:solidFill>
            <a:ln>
              <a:noFill/>
            </a:ln>
          </p:spPr>
          <p:txBody>
            <a:bodyPr spcFirstLastPara="1" wrap="square" lIns="91433" tIns="91433" rIns="91433" bIns="91433" anchor="ctr" anchorCtr="0">
              <a:noAutofit/>
            </a:bodyPr>
            <a:lstStyle/>
            <a:p>
              <a:endParaRPr sz="1467"/>
            </a:p>
          </p:txBody>
        </p:sp>
        <p:sp>
          <p:nvSpPr>
            <p:cNvPr id="1134" name="Google Shape;1134;p107"/>
            <p:cNvSpPr/>
            <p:nvPr/>
          </p:nvSpPr>
          <p:spPr>
            <a:xfrm>
              <a:off x="9154825" y="3724900"/>
              <a:ext cx="127800" cy="127800"/>
            </a:xfrm>
            <a:prstGeom prst="ellipse">
              <a:avLst/>
            </a:prstGeom>
            <a:solidFill>
              <a:srgbClr val="6952A0"/>
            </a:solidFill>
            <a:ln>
              <a:noFill/>
            </a:ln>
          </p:spPr>
          <p:txBody>
            <a:bodyPr spcFirstLastPara="1" wrap="square" lIns="91433" tIns="91433" rIns="91433" bIns="91433" anchor="ctr" anchorCtr="0">
              <a:noAutofit/>
            </a:bodyPr>
            <a:lstStyle/>
            <a:p>
              <a:endParaRPr sz="1467"/>
            </a:p>
          </p:txBody>
        </p:sp>
        <p:pic>
          <p:nvPicPr>
            <p:cNvPr id="1135" name="Google Shape;1135;p10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004300" y="2053175"/>
              <a:ext cx="1102126" cy="53943"/>
            </a:xfrm>
            <a:prstGeom prst="rect">
              <a:avLst/>
            </a:prstGeom>
            <a:noFill/>
            <a:ln>
              <a:noFill/>
            </a:ln>
          </p:spPr>
        </p:pic>
        <p:sp>
          <p:nvSpPr>
            <p:cNvPr id="1136" name="Google Shape;1136;p107"/>
            <p:cNvSpPr/>
            <p:nvPr/>
          </p:nvSpPr>
          <p:spPr>
            <a:xfrm>
              <a:off x="9154825" y="2276650"/>
              <a:ext cx="127800" cy="127800"/>
            </a:xfrm>
            <a:prstGeom prst="ellipse">
              <a:avLst/>
            </a:prstGeom>
            <a:solidFill>
              <a:srgbClr val="3E77BA"/>
            </a:solidFill>
            <a:ln>
              <a:noFill/>
            </a:ln>
          </p:spPr>
          <p:txBody>
            <a:bodyPr spcFirstLastPara="1" wrap="square" lIns="91433" tIns="91433" rIns="91433" bIns="91433" anchor="ctr" anchorCtr="0">
              <a:noAutofit/>
            </a:bodyPr>
            <a:lstStyle/>
            <a:p>
              <a:endParaRPr sz="2400"/>
            </a:p>
          </p:txBody>
        </p:sp>
        <p:sp>
          <p:nvSpPr>
            <p:cNvPr id="1137" name="Google Shape;1137;p107"/>
            <p:cNvSpPr/>
            <p:nvPr/>
          </p:nvSpPr>
          <p:spPr>
            <a:xfrm>
              <a:off x="9154825" y="2518025"/>
              <a:ext cx="127800" cy="127800"/>
            </a:xfrm>
            <a:prstGeom prst="ellipse">
              <a:avLst/>
            </a:prstGeom>
            <a:solidFill>
              <a:srgbClr val="02B7CC"/>
            </a:solidFill>
            <a:ln>
              <a:noFill/>
            </a:ln>
          </p:spPr>
          <p:txBody>
            <a:bodyPr spcFirstLastPara="1" wrap="square" lIns="91433" tIns="91433" rIns="91433" bIns="91433" anchor="ctr" anchorCtr="0">
              <a:noAutofit/>
            </a:bodyPr>
            <a:lstStyle/>
            <a:p>
              <a:endParaRPr sz="1467"/>
            </a:p>
          </p:txBody>
        </p:sp>
      </p:grpSp>
      <p:sp>
        <p:nvSpPr>
          <p:cNvPr id="2" name="Rectangle 1">
            <a:extLst>
              <a:ext uri="{FF2B5EF4-FFF2-40B4-BE49-F238E27FC236}">
                <a16:creationId xmlns:a16="http://schemas.microsoft.com/office/drawing/2014/main" id="{7FC553B8-6644-331F-AF9B-6CC47E57F425}"/>
              </a:ext>
            </a:extLst>
          </p:cNvPr>
          <p:cNvSpPr/>
          <p:nvPr/>
        </p:nvSpPr>
        <p:spPr>
          <a:xfrm>
            <a:off x="7638125" y="6047509"/>
            <a:ext cx="3956276" cy="276999"/>
          </a:xfrm>
          <a:prstGeom prst="rect">
            <a:avLst/>
          </a:prstGeom>
          <a:solidFill>
            <a:schemeClr val="bg1">
              <a:alpha val="74000"/>
            </a:schemeClr>
          </a:solidFill>
        </p:spPr>
        <p:txBody>
          <a:bodyPr wrap="none">
            <a:spAutoFit/>
          </a:bodyPr>
          <a:lstStyle/>
          <a:p>
            <a:r>
              <a:rPr lang="en-US" sz="1200" dirty="0"/>
              <a:t>Slide courtesy: </a:t>
            </a:r>
            <a:r>
              <a:rPr lang="en-US" sz="1200" dirty="0">
                <a:hlinkClick r:id="rId5"/>
              </a:rPr>
              <a:t>Kathryn Weber-Boer</a:t>
            </a:r>
            <a:r>
              <a:rPr lang="en-US" sz="1200" dirty="0"/>
              <a:t>, </a:t>
            </a:r>
            <a:r>
              <a:rPr lang="en-US" sz="1200" dirty="0" err="1"/>
              <a:t>Altmetric</a:t>
            </a:r>
            <a:r>
              <a:rPr lang="en-US" sz="1200" dirty="0"/>
              <a:t> and Dimensions</a:t>
            </a:r>
          </a:p>
        </p:txBody>
      </p:sp>
      <p:sp>
        <p:nvSpPr>
          <p:cNvPr id="3" name="Rounded Rectangle 2">
            <a:extLst>
              <a:ext uri="{FF2B5EF4-FFF2-40B4-BE49-F238E27FC236}">
                <a16:creationId xmlns:a16="http://schemas.microsoft.com/office/drawing/2014/main" id="{ED4A8F6D-35B7-73AB-2666-61DE003CD7AF}"/>
              </a:ext>
            </a:extLst>
          </p:cNvPr>
          <p:cNvSpPr>
            <a:spLocks noChangeArrowheads="1"/>
          </p:cNvSpPr>
          <p:nvPr/>
        </p:nvSpPr>
        <p:spPr bwMode="auto">
          <a:xfrm>
            <a:off x="6987558" y="752859"/>
            <a:ext cx="4235450" cy="817838"/>
          </a:xfrm>
          <a:prstGeom prst="roundRect">
            <a:avLst>
              <a:gd name="adj" fmla="val 16667"/>
            </a:avLst>
          </a:prstGeom>
          <a:solidFill>
            <a:schemeClr val="bg1">
              <a:alpha val="78038"/>
            </a:scheme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r>
              <a:rPr lang="en-US" sz="4800" dirty="0">
                <a:latin typeface="Tw Cen MT" panose="020B0602020104020603" pitchFamily="34" charset="77"/>
                <a:cs typeface="Gill Sans Light"/>
              </a:rPr>
              <a:t>Research Faster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137059-D8CB-D948-8BD9-5624D5AE4835}"/>
              </a:ext>
            </a:extLst>
          </p:cNvPr>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a:stretch/>
        </p:blipFill>
        <p:spPr>
          <a:xfrm>
            <a:off x="-1" y="0"/>
            <a:ext cx="12230441" cy="6858000"/>
          </a:xfrm>
          <a:prstGeom prst="rect">
            <a:avLst/>
          </a:prstGeom>
        </p:spPr>
      </p:pic>
      <p:sp>
        <p:nvSpPr>
          <p:cNvPr id="5" name="Rounded Rectangle 4">
            <a:extLst>
              <a:ext uri="{FF2B5EF4-FFF2-40B4-BE49-F238E27FC236}">
                <a16:creationId xmlns:a16="http://schemas.microsoft.com/office/drawing/2014/main" id="{7FF1FBC3-115A-6B4B-84B7-15EBE8917010}"/>
              </a:ext>
            </a:extLst>
          </p:cNvPr>
          <p:cNvSpPr>
            <a:spLocks noChangeArrowheads="1"/>
          </p:cNvSpPr>
          <p:nvPr/>
        </p:nvSpPr>
        <p:spPr bwMode="auto">
          <a:xfrm>
            <a:off x="838200" y="397711"/>
            <a:ext cx="4969768" cy="871050"/>
          </a:xfrm>
          <a:prstGeom prst="roundRect">
            <a:avLst>
              <a:gd name="adj" fmla="val 16667"/>
            </a:avLst>
          </a:prstGeom>
          <a:solidFill>
            <a:schemeClr val="bg1">
              <a:alpha val="78038"/>
            </a:scheme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r>
              <a:rPr lang="en-US" sz="4800" dirty="0">
                <a:latin typeface="Tw Cen MT" panose="020B0602020104020603" pitchFamily="34" charset="77"/>
                <a:cs typeface="Gill Sans Light"/>
              </a:rPr>
              <a:t>Research Too Fast?</a:t>
            </a:r>
          </a:p>
        </p:txBody>
      </p:sp>
      <p:sp>
        <p:nvSpPr>
          <p:cNvPr id="6" name="Rounded Rectangle 5">
            <a:extLst>
              <a:ext uri="{FF2B5EF4-FFF2-40B4-BE49-F238E27FC236}">
                <a16:creationId xmlns:a16="http://schemas.microsoft.com/office/drawing/2014/main" id="{9C2D45B4-676C-8143-B21A-5007E48AB5A6}"/>
              </a:ext>
            </a:extLst>
          </p:cNvPr>
          <p:cNvSpPr>
            <a:spLocks noChangeArrowheads="1"/>
          </p:cNvSpPr>
          <p:nvPr/>
        </p:nvSpPr>
        <p:spPr bwMode="auto">
          <a:xfrm>
            <a:off x="832698" y="1763599"/>
            <a:ext cx="4399206" cy="3753633"/>
          </a:xfrm>
          <a:prstGeom prst="roundRect">
            <a:avLst>
              <a:gd name="adj" fmla="val 5846"/>
            </a:avLst>
          </a:prstGeom>
          <a:solidFill>
            <a:schemeClr val="bg1">
              <a:alpha val="78038"/>
            </a:scheme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dirty="0">
                <a:solidFill>
                  <a:srgbClr val="000000"/>
                </a:solidFill>
                <a:latin typeface="Tw Cen MT" panose="020B0602020104020603" pitchFamily="34" charset="77"/>
              </a:rPr>
              <a:t>We have our own age of accelerations for research </a:t>
            </a:r>
          </a:p>
          <a:p>
            <a:pPr eaLnBrk="1" hangingPunct="1"/>
            <a:endParaRPr lang="en-US" altLang="en-US" dirty="0">
              <a:solidFill>
                <a:srgbClr val="000000"/>
              </a:solidFill>
              <a:latin typeface="Tw Cen MT" panose="020B0602020104020603" pitchFamily="34" charset="77"/>
            </a:endParaRPr>
          </a:p>
          <a:p>
            <a:pPr eaLnBrk="1" hangingPunct="1"/>
            <a:r>
              <a:rPr lang="en-US" altLang="en-US" sz="2000" dirty="0">
                <a:solidFill>
                  <a:srgbClr val="000000"/>
                </a:solidFill>
                <a:latin typeface="Tw Cen MT" panose="020B0602020104020603" pitchFamily="34" charset="77"/>
              </a:rPr>
              <a:t>1. </a:t>
            </a:r>
            <a:r>
              <a:rPr lang="en-US" altLang="en-US" sz="2000" dirty="0" err="1">
                <a:solidFill>
                  <a:srgbClr val="000000"/>
                </a:solidFill>
                <a:latin typeface="Tw Cen MT" panose="020B0602020104020603" pitchFamily="34" charset="77"/>
              </a:rPr>
              <a:t>arXiv</a:t>
            </a:r>
            <a:r>
              <a:rPr lang="en-US" altLang="en-US" sz="2000" dirty="0">
                <a:solidFill>
                  <a:srgbClr val="000000"/>
                </a:solidFill>
                <a:latin typeface="Tw Cen MT" panose="020B0602020104020603" pitchFamily="34" charset="77"/>
              </a:rPr>
              <a:t> – </a:t>
            </a:r>
            <a:r>
              <a:rPr lang="zh-CN" altLang="en-US" sz="2000" dirty="0"/>
              <a:t>驚輸</a:t>
            </a:r>
            <a:r>
              <a:rPr lang="en-US" altLang="zh-CN" sz="2000" dirty="0"/>
              <a:t> “</a:t>
            </a:r>
            <a:r>
              <a:rPr lang="en-US" altLang="zh-CN" sz="2000" dirty="0" err="1">
                <a:solidFill>
                  <a:srgbClr val="000000"/>
                </a:solidFill>
                <a:latin typeface="Tw Cen MT" panose="020B0602020104020603" pitchFamily="34" charset="77"/>
              </a:rPr>
              <a:t>k</a:t>
            </a:r>
            <a:r>
              <a:rPr lang="en-US" altLang="en-US" sz="2000" dirty="0" err="1">
                <a:solidFill>
                  <a:srgbClr val="000000"/>
                </a:solidFill>
                <a:latin typeface="Tw Cen MT" panose="020B0602020104020603" pitchFamily="34" charset="77"/>
              </a:rPr>
              <a:t>iasu</a:t>
            </a:r>
            <a:r>
              <a:rPr lang="en-US" altLang="en-US" sz="2000" dirty="0">
                <a:solidFill>
                  <a:srgbClr val="000000"/>
                </a:solidFill>
                <a:latin typeface="Tw Cen MT" panose="020B0602020104020603" pitchFamily="34" charset="77"/>
              </a:rPr>
              <a:t>”</a:t>
            </a:r>
          </a:p>
          <a:p>
            <a:pPr eaLnBrk="1" hangingPunct="1"/>
            <a:endParaRPr lang="en-US" altLang="en-US" sz="2000" dirty="0">
              <a:solidFill>
                <a:srgbClr val="000000"/>
              </a:solidFill>
              <a:latin typeface="Tw Cen MT" panose="020B0602020104020603" pitchFamily="34" charset="77"/>
            </a:endParaRPr>
          </a:p>
          <a:p>
            <a:pPr eaLnBrk="1" hangingPunct="1"/>
            <a:r>
              <a:rPr lang="en-US" altLang="en-US" sz="2000" dirty="0">
                <a:solidFill>
                  <a:srgbClr val="000000"/>
                </a:solidFill>
                <a:latin typeface="Tw Cen MT" panose="020B0602020104020603" pitchFamily="34" charset="77"/>
              </a:rPr>
              <a:t>2. GitHub / </a:t>
            </a:r>
            <a:r>
              <a:rPr lang="en-US" altLang="en-US" sz="2000" dirty="0" err="1">
                <a:solidFill>
                  <a:srgbClr val="000000"/>
                </a:solidFill>
                <a:latin typeface="Tw Cen MT" panose="020B0602020104020603" pitchFamily="34" charset="77"/>
              </a:rPr>
              <a:t>Jupyter</a:t>
            </a:r>
            <a:r>
              <a:rPr lang="en-US" altLang="en-US" sz="2000" dirty="0">
                <a:solidFill>
                  <a:srgbClr val="000000"/>
                </a:solidFill>
                <a:latin typeface="Tw Cen MT" panose="020B0602020104020603" pitchFamily="34" charset="77"/>
              </a:rPr>
              <a:t> Notebook</a:t>
            </a:r>
          </a:p>
          <a:p>
            <a:pPr eaLnBrk="1" hangingPunct="1"/>
            <a:endParaRPr lang="en-US" altLang="en-US" sz="2000" dirty="0">
              <a:solidFill>
                <a:srgbClr val="000000"/>
              </a:solidFill>
              <a:latin typeface="Tw Cen MT" panose="020B0602020104020603" pitchFamily="34" charset="77"/>
            </a:endParaRPr>
          </a:p>
          <a:p>
            <a:pPr eaLnBrk="1" hangingPunct="1"/>
            <a:r>
              <a:rPr lang="en-US" altLang="en-US" sz="2000" dirty="0">
                <a:solidFill>
                  <a:srgbClr val="000000"/>
                </a:solidFill>
                <a:latin typeface="Tw Cen MT" panose="020B0602020104020603" pitchFamily="34" charset="77"/>
              </a:rPr>
              <a:t>3. Shared Tasks</a:t>
            </a:r>
          </a:p>
          <a:p>
            <a:pPr eaLnBrk="1" hangingPunct="1"/>
            <a:endParaRPr lang="en-US" altLang="en-US" sz="2000" dirty="0">
              <a:solidFill>
                <a:srgbClr val="000000"/>
              </a:solidFill>
              <a:latin typeface="Tw Cen MT" panose="020B0602020104020603" pitchFamily="34" charset="77"/>
            </a:endParaRPr>
          </a:p>
          <a:p>
            <a:pPr eaLnBrk="1" hangingPunct="1"/>
            <a:r>
              <a:rPr lang="en-US" altLang="en-US" sz="2000" dirty="0">
                <a:solidFill>
                  <a:srgbClr val="000000"/>
                </a:solidFill>
                <a:latin typeface="Tw Cen MT" panose="020B0602020104020603" pitchFamily="34" charset="77"/>
              </a:rPr>
              <a:t>4. Metrics and Loss Tuning</a:t>
            </a:r>
          </a:p>
          <a:p>
            <a:pPr eaLnBrk="1" hangingPunct="1"/>
            <a:endParaRPr lang="en-US" altLang="en-US" sz="2000" dirty="0">
              <a:solidFill>
                <a:srgbClr val="000000"/>
              </a:solidFill>
              <a:latin typeface="Tw Cen MT" panose="020B0602020104020603" pitchFamily="34" charset="77"/>
            </a:endParaRPr>
          </a:p>
        </p:txBody>
      </p:sp>
      <p:sp>
        <p:nvSpPr>
          <p:cNvPr id="7" name="Rectangle 6">
            <a:extLst>
              <a:ext uri="{FF2B5EF4-FFF2-40B4-BE49-F238E27FC236}">
                <a16:creationId xmlns:a16="http://schemas.microsoft.com/office/drawing/2014/main" id="{5CD462FB-A641-E040-ABD3-5CFF912196F6}"/>
              </a:ext>
            </a:extLst>
          </p:cNvPr>
          <p:cNvSpPr/>
          <p:nvPr/>
        </p:nvSpPr>
        <p:spPr>
          <a:xfrm>
            <a:off x="9072331" y="6065936"/>
            <a:ext cx="2730363" cy="276999"/>
          </a:xfrm>
          <a:prstGeom prst="rect">
            <a:avLst/>
          </a:prstGeom>
          <a:solidFill>
            <a:schemeClr val="bg1">
              <a:alpha val="74000"/>
            </a:schemeClr>
          </a:solidFill>
        </p:spPr>
        <p:txBody>
          <a:bodyPr wrap="none">
            <a:spAutoFit/>
          </a:bodyPr>
          <a:lstStyle/>
          <a:p>
            <a:r>
              <a:rPr lang="en-US" sz="1200" dirty="0"/>
              <a:t>Image courtesy </a:t>
            </a:r>
            <a:r>
              <a:rPr lang="en-US" sz="1200" dirty="0">
                <a:hlinkClick r:id="rId4"/>
              </a:rPr>
              <a:t>Recursion Pharmaceuticals</a:t>
            </a:r>
            <a:endParaRPr lang="en-US" sz="1200" dirty="0"/>
          </a:p>
        </p:txBody>
      </p:sp>
      <p:sp>
        <p:nvSpPr>
          <p:cNvPr id="2" name="Date Placeholder 1">
            <a:extLst>
              <a:ext uri="{FF2B5EF4-FFF2-40B4-BE49-F238E27FC236}">
                <a16:creationId xmlns:a16="http://schemas.microsoft.com/office/drawing/2014/main" id="{3671A033-3D4A-E50D-FEE1-B06A9A34C448}"/>
              </a:ext>
            </a:extLst>
          </p:cNvPr>
          <p:cNvSpPr>
            <a:spLocks noGrp="1"/>
          </p:cNvSpPr>
          <p:nvPr>
            <p:ph type="dt" sz="half" idx="10"/>
          </p:nvPr>
        </p:nvSpPr>
        <p:spPr/>
        <p:txBody>
          <a:bodyPr/>
          <a:lstStyle/>
          <a:p>
            <a:r>
              <a:rPr lang="en-SG"/>
              <a:t>Mon, 26 Jan 2026</a:t>
            </a:r>
            <a:endParaRPr lang="en-US"/>
          </a:p>
        </p:txBody>
      </p:sp>
      <p:sp>
        <p:nvSpPr>
          <p:cNvPr id="3" name="Footer Placeholder 2">
            <a:extLst>
              <a:ext uri="{FF2B5EF4-FFF2-40B4-BE49-F238E27FC236}">
                <a16:creationId xmlns:a16="http://schemas.microsoft.com/office/drawing/2014/main" id="{8706A624-CE0D-EC8B-4619-F523375C7CA3}"/>
              </a:ext>
            </a:extLst>
          </p:cNvPr>
          <p:cNvSpPr>
            <a:spLocks noGrp="1"/>
          </p:cNvSpPr>
          <p:nvPr>
            <p:ph type="ftr" sz="quarter" idx="11"/>
          </p:nvPr>
        </p:nvSpPr>
        <p:spPr/>
        <p:txBody>
          <a:bodyPr/>
          <a:lstStyle/>
          <a:p>
            <a:r>
              <a:rPr lang="en-US"/>
              <a:t>AAAI AI4Research (Singapore Expo, Garnet 214)</a:t>
            </a:r>
          </a:p>
        </p:txBody>
      </p:sp>
      <p:sp>
        <p:nvSpPr>
          <p:cNvPr id="8" name="Slide Number Placeholder 7">
            <a:extLst>
              <a:ext uri="{FF2B5EF4-FFF2-40B4-BE49-F238E27FC236}">
                <a16:creationId xmlns:a16="http://schemas.microsoft.com/office/drawing/2014/main" id="{6FF230B8-E0D2-701C-49C5-024790FF3181}"/>
              </a:ext>
            </a:extLst>
          </p:cNvPr>
          <p:cNvSpPr>
            <a:spLocks noGrp="1"/>
          </p:cNvSpPr>
          <p:nvPr>
            <p:ph type="sldNum" sz="quarter" idx="12"/>
          </p:nvPr>
        </p:nvSpPr>
        <p:spPr/>
        <p:txBody>
          <a:bodyPr/>
          <a:lstStyle/>
          <a:p>
            <a:fld id="{16FFC1DE-BFFB-9342-812E-C97C32126E8C}" type="slidenum">
              <a:rPr lang="en-US" smtClean="0"/>
              <a:t>8</a:t>
            </a:fld>
            <a:endParaRPr lang="en-US"/>
          </a:p>
        </p:txBody>
      </p:sp>
    </p:spTree>
    <p:extLst>
      <p:ext uri="{BB962C8B-B14F-4D97-AF65-F5344CB8AC3E}">
        <p14:creationId xmlns:p14="http://schemas.microsoft.com/office/powerpoint/2010/main" val="339403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FC9BB-C5AD-2C4B-BFAA-F0029C663C63}"/>
              </a:ext>
            </a:extLst>
          </p:cNvPr>
          <p:cNvPicPr>
            <a:picLocks noChangeAspect="1"/>
          </p:cNvPicPr>
          <p:nvPr/>
        </p:nvPicPr>
        <p:blipFill>
          <a:blip r:embed="rId3">
            <a:alphaModFix amt="70000"/>
          </a:blip>
          <a:stretch>
            <a:fillRect/>
          </a:stretch>
        </p:blipFill>
        <p:spPr>
          <a:xfrm>
            <a:off x="4523378" y="-1255290"/>
            <a:ext cx="7668621" cy="10513167"/>
          </a:xfrm>
          <a:prstGeom prst="rect">
            <a:avLst/>
          </a:prstGeom>
        </p:spPr>
      </p:pic>
      <p:pic>
        <p:nvPicPr>
          <p:cNvPr id="4" name="Picture 3">
            <a:extLst>
              <a:ext uri="{FF2B5EF4-FFF2-40B4-BE49-F238E27FC236}">
                <a16:creationId xmlns:a16="http://schemas.microsoft.com/office/drawing/2014/main" id="{313B846A-5221-534F-AFE0-A791010929D1}"/>
              </a:ext>
            </a:extLst>
          </p:cNvPr>
          <p:cNvPicPr>
            <a:picLocks noChangeAspect="1"/>
          </p:cNvPicPr>
          <p:nvPr/>
        </p:nvPicPr>
        <p:blipFill>
          <a:blip r:embed="rId3">
            <a:alphaModFix amt="70000"/>
          </a:blip>
          <a:stretch>
            <a:fillRect/>
          </a:stretch>
        </p:blipFill>
        <p:spPr>
          <a:xfrm>
            <a:off x="4523379" y="1106005"/>
            <a:ext cx="7668621" cy="5751466"/>
          </a:xfrm>
          <a:prstGeom prst="rect">
            <a:avLst/>
          </a:prstGeom>
        </p:spPr>
      </p:pic>
      <p:sp>
        <p:nvSpPr>
          <p:cNvPr id="2" name="Title 1">
            <a:extLst>
              <a:ext uri="{FF2B5EF4-FFF2-40B4-BE49-F238E27FC236}">
                <a16:creationId xmlns:a16="http://schemas.microsoft.com/office/drawing/2014/main" id="{6037AF2D-1F34-E445-AA02-2C05961B8DAA}"/>
              </a:ext>
            </a:extLst>
          </p:cNvPr>
          <p:cNvSpPr>
            <a:spLocks noGrp="1"/>
          </p:cNvSpPr>
          <p:nvPr>
            <p:ph type="title"/>
          </p:nvPr>
        </p:nvSpPr>
        <p:spPr/>
        <p:txBody>
          <a:bodyPr/>
          <a:lstStyle/>
          <a:p>
            <a:r>
              <a:rPr lang="en-US" dirty="0"/>
              <a:t>Accelerations</a:t>
            </a:r>
          </a:p>
        </p:txBody>
      </p:sp>
      <p:sp>
        <p:nvSpPr>
          <p:cNvPr id="3" name="Content Placeholder 2">
            <a:extLst>
              <a:ext uri="{FF2B5EF4-FFF2-40B4-BE49-F238E27FC236}">
                <a16:creationId xmlns:a16="http://schemas.microsoft.com/office/drawing/2014/main" id="{82AA0CFF-9B3B-D340-B892-BAF8CB1210CA}"/>
              </a:ext>
            </a:extLst>
          </p:cNvPr>
          <p:cNvSpPr>
            <a:spLocks noGrp="1"/>
          </p:cNvSpPr>
          <p:nvPr>
            <p:ph idx="1"/>
          </p:nvPr>
        </p:nvSpPr>
        <p:spPr>
          <a:xfrm>
            <a:off x="838200" y="1825625"/>
            <a:ext cx="4249688" cy="4351338"/>
          </a:xfrm>
        </p:spPr>
        <p:txBody>
          <a:bodyPr>
            <a:normAutofit/>
          </a:bodyPr>
          <a:lstStyle/>
          <a:p>
            <a:pPr marL="0" indent="0">
              <a:buNone/>
            </a:pPr>
            <a:r>
              <a:rPr lang="en-US" b="1" dirty="0"/>
              <a:t>Overload</a:t>
            </a:r>
            <a:r>
              <a:rPr lang="en-US" dirty="0"/>
              <a:t> favors the convenient</a:t>
            </a:r>
          </a:p>
          <a:p>
            <a:pPr marL="0" indent="0">
              <a:buNone/>
            </a:pPr>
            <a:endParaRPr lang="en-US" baseline="0" dirty="0"/>
          </a:p>
          <a:p>
            <a:pPr marL="0" indent="0">
              <a:buNone/>
            </a:pPr>
            <a:r>
              <a:rPr lang="en-US" dirty="0"/>
              <a:t>But scholars can’t do random restart</a:t>
            </a:r>
          </a:p>
          <a:p>
            <a:pPr marL="0" indent="0">
              <a:buNone/>
            </a:pPr>
            <a:endParaRPr lang="en-US" baseline="0" dirty="0"/>
          </a:p>
          <a:p>
            <a:pPr marL="0" indent="0">
              <a:buNone/>
            </a:pPr>
            <a:r>
              <a:rPr lang="en-US" dirty="0"/>
              <a:t>Suboptimal local minima</a:t>
            </a:r>
            <a:endParaRPr lang="en-US" baseline="0" dirty="0"/>
          </a:p>
        </p:txBody>
      </p:sp>
      <p:sp>
        <p:nvSpPr>
          <p:cNvPr id="6" name="Date Placeholder 5">
            <a:extLst>
              <a:ext uri="{FF2B5EF4-FFF2-40B4-BE49-F238E27FC236}">
                <a16:creationId xmlns:a16="http://schemas.microsoft.com/office/drawing/2014/main" id="{132F9F68-B292-2562-0E5D-2EA5F52EF25F}"/>
              </a:ext>
            </a:extLst>
          </p:cNvPr>
          <p:cNvSpPr>
            <a:spLocks noGrp="1"/>
          </p:cNvSpPr>
          <p:nvPr>
            <p:ph type="dt" sz="half" idx="10"/>
          </p:nvPr>
        </p:nvSpPr>
        <p:spPr/>
        <p:txBody>
          <a:bodyPr/>
          <a:lstStyle/>
          <a:p>
            <a:r>
              <a:rPr lang="en-SG"/>
              <a:t>Mon, 26 Jan 2026</a:t>
            </a:r>
            <a:endParaRPr lang="en-US"/>
          </a:p>
        </p:txBody>
      </p:sp>
      <p:sp>
        <p:nvSpPr>
          <p:cNvPr id="7" name="Footer Placeholder 6">
            <a:extLst>
              <a:ext uri="{FF2B5EF4-FFF2-40B4-BE49-F238E27FC236}">
                <a16:creationId xmlns:a16="http://schemas.microsoft.com/office/drawing/2014/main" id="{A7A4BC35-342E-3017-658F-482F1F85C901}"/>
              </a:ext>
            </a:extLst>
          </p:cNvPr>
          <p:cNvSpPr>
            <a:spLocks noGrp="1"/>
          </p:cNvSpPr>
          <p:nvPr>
            <p:ph type="ftr" sz="quarter" idx="11"/>
          </p:nvPr>
        </p:nvSpPr>
        <p:spPr/>
        <p:txBody>
          <a:bodyPr/>
          <a:lstStyle/>
          <a:p>
            <a:r>
              <a:rPr lang="en-US"/>
              <a:t>AAAI AI4Research (Singapore Expo, Garnet 214)</a:t>
            </a:r>
          </a:p>
        </p:txBody>
      </p:sp>
      <p:sp>
        <p:nvSpPr>
          <p:cNvPr id="8" name="Slide Number Placeholder 7">
            <a:extLst>
              <a:ext uri="{FF2B5EF4-FFF2-40B4-BE49-F238E27FC236}">
                <a16:creationId xmlns:a16="http://schemas.microsoft.com/office/drawing/2014/main" id="{BB0571C4-6ACC-1836-CBDE-9D7FBAD300AF}"/>
              </a:ext>
            </a:extLst>
          </p:cNvPr>
          <p:cNvSpPr>
            <a:spLocks noGrp="1"/>
          </p:cNvSpPr>
          <p:nvPr>
            <p:ph type="sldNum" sz="quarter" idx="12"/>
          </p:nvPr>
        </p:nvSpPr>
        <p:spPr/>
        <p:txBody>
          <a:bodyPr/>
          <a:lstStyle/>
          <a:p>
            <a:fld id="{16FFC1DE-BFFB-9342-812E-C97C32126E8C}" type="slidenum">
              <a:rPr lang="en-US" smtClean="0"/>
              <a:t>9</a:t>
            </a:fld>
            <a:endParaRPr lang="en-US"/>
          </a:p>
        </p:txBody>
      </p:sp>
    </p:spTree>
    <p:extLst>
      <p:ext uri="{BB962C8B-B14F-4D97-AF65-F5344CB8AC3E}">
        <p14:creationId xmlns:p14="http://schemas.microsoft.com/office/powerpoint/2010/main" val="199199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8">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432FF"/>
      </a:hlink>
      <a:folHlink>
        <a:srgbClr val="96607D"/>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844</TotalTime>
  <Words>1745</Words>
  <Application>Microsoft Macintosh PowerPoint</Application>
  <PresentationFormat>Widescreen</PresentationFormat>
  <Paragraphs>301</Paragraphs>
  <Slides>31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Nunito Medium</vt:lpstr>
      <vt:lpstr>Aptos</vt:lpstr>
      <vt:lpstr>Arial</vt:lpstr>
      <vt:lpstr>Montserrat Light</vt:lpstr>
      <vt:lpstr>Nunito</vt:lpstr>
      <vt:lpstr>Tw Cen MT</vt:lpstr>
      <vt:lpstr>Wingdings</vt:lpstr>
      <vt:lpstr>Office Theme</vt:lpstr>
      <vt:lpstr>The Research Manifold</vt:lpstr>
      <vt:lpstr>PowerPoint Presentation</vt:lpstr>
      <vt:lpstr>The Research Manifold</vt:lpstr>
      <vt:lpstr>Loss function of research</vt:lpstr>
      <vt:lpstr>Particle Research</vt:lpstr>
      <vt:lpstr>Research Fast and Slow</vt:lpstr>
      <vt:lpstr>PowerPoint Presentation</vt:lpstr>
      <vt:lpstr>PowerPoint Presentation</vt:lpstr>
      <vt:lpstr>Accelerations</vt:lpstr>
      <vt:lpstr>PowerPoint Presentation</vt:lpstr>
      <vt:lpstr>OUTLINE</vt:lpstr>
      <vt:lpstr>Where Good Ideas Come From</vt:lpstr>
      <vt:lpstr>Kuhn – challenging accumulative growth </vt:lpstr>
      <vt:lpstr>System 3 Innovation</vt:lpstr>
      <vt:lpstr>Research Slow</vt:lpstr>
      <vt:lpstr>OUTLINE</vt:lpstr>
      <vt:lpstr>Adjacent Possible as Reasoning</vt:lpstr>
      <vt:lpstr>PowerPoint Presentation</vt:lpstr>
      <vt:lpstr>PowerPoint Presentation</vt:lpstr>
      <vt:lpstr>PowerPoint Presentation</vt:lpstr>
      <vt:lpstr>PowerPoint Presentation</vt:lpstr>
      <vt:lpstr>Bidirectional Search</vt:lpstr>
      <vt:lpstr>Wide Context: The Humboldian Model </vt:lpstr>
      <vt:lpstr>OUTLINE</vt:lpstr>
      <vt:lpstr>PowerPoint Presentation</vt:lpstr>
      <vt:lpstr>Lessons from Chess</vt:lpstr>
      <vt:lpstr>Junior Scholars with Agency</vt:lpstr>
      <vt:lpstr>Vibe Coding as Technical Debt</vt:lpstr>
      <vt:lpstr>AI Use as Cognitive Debt</vt:lpstr>
      <vt:lpstr>Centaur Collapse</vt:lpstr>
      <vt:lpstr>Conclusion:  Man’s Search for Meaning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Kan Min-Yen</dc:creator>
  <cp:lastModifiedBy>Kan Min-Yen</cp:lastModifiedBy>
  <cp:revision>34</cp:revision>
  <cp:lastPrinted>2026-01-25T20:21:40Z</cp:lastPrinted>
  <dcterms:created xsi:type="dcterms:W3CDTF">2026-01-19T01:36:55Z</dcterms:created>
  <dcterms:modified xsi:type="dcterms:W3CDTF">2026-01-25T20:31:49Z</dcterms:modified>
</cp:coreProperties>
</file>